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handoutMasterIdLst>
    <p:handoutMasterId r:id="rId36"/>
  </p:handoutMasterIdLst>
  <p:sldIdLst>
    <p:sldId id="259" r:id="rId2"/>
    <p:sldId id="261" r:id="rId3"/>
    <p:sldId id="281" r:id="rId4"/>
    <p:sldId id="288" r:id="rId5"/>
    <p:sldId id="282" r:id="rId6"/>
    <p:sldId id="289" r:id="rId7"/>
    <p:sldId id="315" r:id="rId8"/>
    <p:sldId id="316" r:id="rId9"/>
    <p:sldId id="317" r:id="rId10"/>
    <p:sldId id="318" r:id="rId11"/>
    <p:sldId id="298" r:id="rId12"/>
    <p:sldId id="299" r:id="rId13"/>
    <p:sldId id="301" r:id="rId14"/>
    <p:sldId id="303" r:id="rId15"/>
    <p:sldId id="300" r:id="rId16"/>
    <p:sldId id="286" r:id="rId17"/>
    <p:sldId id="304" r:id="rId18"/>
    <p:sldId id="319" r:id="rId19"/>
    <p:sldId id="306" r:id="rId20"/>
    <p:sldId id="305" r:id="rId21"/>
    <p:sldId id="290" r:id="rId22"/>
    <p:sldId id="307" r:id="rId23"/>
    <p:sldId id="291" r:id="rId24"/>
    <p:sldId id="308" r:id="rId25"/>
    <p:sldId id="309" r:id="rId26"/>
    <p:sldId id="313" r:id="rId27"/>
    <p:sldId id="310" r:id="rId28"/>
    <p:sldId id="314" r:id="rId29"/>
    <p:sldId id="311" r:id="rId30"/>
    <p:sldId id="312" r:id="rId31"/>
    <p:sldId id="293" r:id="rId32"/>
    <p:sldId id="295"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1"/>
            <p14:sldId id="288"/>
            <p14:sldId id="282"/>
            <p14:sldId id="289"/>
            <p14:sldId id="315"/>
            <p14:sldId id="316"/>
            <p14:sldId id="317"/>
            <p14:sldId id="318"/>
            <p14:sldId id="298"/>
            <p14:sldId id="299"/>
            <p14:sldId id="301"/>
            <p14:sldId id="303"/>
            <p14:sldId id="300"/>
            <p14:sldId id="286"/>
            <p14:sldId id="304"/>
            <p14:sldId id="319"/>
            <p14:sldId id="306"/>
            <p14:sldId id="305"/>
            <p14:sldId id="290"/>
            <p14:sldId id="307"/>
            <p14:sldId id="291"/>
            <p14:sldId id="308"/>
            <p14:sldId id="309"/>
            <p14:sldId id="313"/>
            <p14:sldId id="310"/>
            <p14:sldId id="314"/>
            <p14:sldId id="311"/>
            <p14:sldId id="312"/>
            <p14:sldId id="293"/>
            <p14:sldId id="295"/>
            <p14:sldId id="297"/>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3977" autoAdjust="0"/>
  </p:normalViewPr>
  <p:slideViewPr>
    <p:cSldViewPr>
      <p:cViewPr varScale="1">
        <p:scale>
          <a:sx n="99" d="100"/>
          <a:sy n="99" d="100"/>
        </p:scale>
        <p:origin x="-2088" y="-9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5/15/2013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4235568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5/15/2013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55182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a:t>
            </a:r>
            <a:r>
              <a:rPr lang="en-US" baseline="0" dirty="0" smtClean="0"/>
              <a:t> a cover page while we wait for participants to get settle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 Introduce brief summary.  Start</a:t>
            </a:r>
            <a:r>
              <a:rPr lang="en-US" baseline="0" dirty="0" smtClean="0"/>
              <a:t> of Second hour.   </a:t>
            </a:r>
            <a:r>
              <a:rPr lang="en-US" dirty="0" smtClean="0"/>
              <a:t>Summarize</a:t>
            </a:r>
            <a:r>
              <a:rPr lang="en-US" baseline="0" dirty="0" smtClean="0"/>
              <a:t> </a:t>
            </a:r>
            <a:r>
              <a:rPr lang="en-US" baseline="0" dirty="0" smtClean="0"/>
              <a:t>basic steps of Getting Started based on our process.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Marlene- We are</a:t>
            </a:r>
            <a:r>
              <a:rPr lang="en-US" baseline="0" dirty="0" smtClean="0"/>
              <a:t> going to start with Buy-in; </a:t>
            </a:r>
            <a:r>
              <a:rPr lang="en-US" dirty="0" smtClean="0"/>
              <a:t>Introduction</a:t>
            </a:r>
            <a:r>
              <a:rPr lang="en-US" baseline="0" dirty="0" smtClean="0"/>
              <a:t> </a:t>
            </a:r>
            <a:r>
              <a:rPr lang="en-US" baseline="0" dirty="0" smtClean="0"/>
              <a:t>to section on Buy-in.  Turns out buy-in early and throughout the process was and continues to be key to success.  No big surprise here.  Marlene to introduce and move to </a:t>
            </a:r>
            <a:r>
              <a:rPr lang="en-US" baseline="0" dirty="0" smtClean="0"/>
              <a:t>next slide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Marlene - In our experience </a:t>
            </a:r>
            <a:r>
              <a:rPr lang="en-US" dirty="0" err="1" smtClean="0"/>
              <a:t>buidling</a:t>
            </a:r>
            <a:r>
              <a:rPr lang="en-US" dirty="0" smtClean="0"/>
              <a:t> buy-in from the start</a:t>
            </a:r>
            <a:r>
              <a:rPr lang="en-US" baseline="0" dirty="0" smtClean="0"/>
              <a:t> really does lead to ownership of the project and strong partnerships.  The common experience of learning and working together necessitated these four items.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Marlene to talk about this section.  </a:t>
            </a:r>
            <a:r>
              <a:rPr lang="en-US" dirty="0" smtClean="0"/>
              <a:t>We</a:t>
            </a:r>
            <a:r>
              <a:rPr lang="en-US" baseline="0" dirty="0" smtClean="0"/>
              <a:t> started with an agreement to learn together and build on our past experience.  Many of you may be in this phase or may have already moved past it.  </a:t>
            </a:r>
          </a:p>
          <a:p>
            <a:endParaRPr lang="en-US" baseline="0" dirty="0" smtClean="0"/>
          </a:p>
          <a:p>
            <a:r>
              <a:rPr lang="en-US" dirty="0" smtClean="0"/>
              <a:t>Address </a:t>
            </a:r>
            <a:r>
              <a:rPr lang="en-US" dirty="0" smtClean="0"/>
              <a:t>activities</a:t>
            </a:r>
            <a:r>
              <a:rPr lang="en-US" baseline="0" dirty="0" smtClean="0"/>
              <a:t> that we engaged in in these areas.  Models and Context means integration models and the continuum as it relates to behavioral health care.  Context includes the current research but also the changing health care environment under the Affordable Care Act and Oregon’s effort to achieve the Triple Aim.  Learn about local Coordinated Care Organizations, local Patient Centered Care models in primary care and Community Health Centers.  Patient Centered Primary Care Homes in Oregon and Nationally emphasize whole patient care and integration and/or co-location of Behavioral Health with primary care. </a:t>
            </a:r>
            <a:endParaRPr lang="en-US" baseline="0" dirty="0" smtClean="0"/>
          </a:p>
          <a:p>
            <a:endParaRPr lang="en-US" baseline="0" dirty="0" smtClean="0"/>
          </a:p>
          <a:p>
            <a:r>
              <a:rPr lang="en-US" baseline="0" dirty="0" smtClean="0"/>
              <a:t>Talk with other people with experience in integration that have done the work.  They are extremely busy but very helpful.  Try to plan on have some resources to contribute for their time – at least offer.  Bring treats!</a:t>
            </a:r>
          </a:p>
          <a:p>
            <a:endParaRPr lang="en-US" baseline="0" dirty="0" smtClean="0"/>
          </a:p>
          <a:p>
            <a:r>
              <a:rPr lang="en-US" baseline="0" dirty="0" smtClean="0"/>
              <a:t>National Behavioral Health Integration Collaborative and the National Center for Behavioral Health Integration is a great resource .   Include link here….</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a:t>
            </a:r>
            <a:r>
              <a:rPr lang="en-US" baseline="0" dirty="0" smtClean="0"/>
              <a:t> – Talk about how we started and how staff were engaged in the process.  Other support needed for the work including Boards on two agencies, Board of County Commissioners, and community advisory councils.  Talk about having a basic plan of action.  It doesn’t have to be neat and tidy but should address the things that need to be accomplished in 60-90 window.  It was easier to break things down into steps that could be addressed and completed so that we had a sense of progress and accomplishment. Sometimes the list was just hand written on a legal pad with tasks assigned to each person that they went away with.</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a:t>
            </a:r>
            <a:r>
              <a:rPr lang="en-US" baseline="0" dirty="0" smtClean="0"/>
              <a:t> to talk about this section.  Information from local plans and meetings demonstrated the need for more integrated care as clients are falling through the cracks in a variety of settings; stigma still exists and health care provides another venue to reach clients and provide needed services and vise versa.  The research now shows effective models and the law is supporting this kind of change – use the information and provide it in a simple understandable format.  BIG part is talking with local medical and behavioral health providers.  They build case when they talk about the demands of their everyday experience.  Always nice to have examples of things that work and how they can be adapted to your needs</a:t>
            </a:r>
            <a:r>
              <a:rPr lang="en-US" baseline="0" dirty="0" smtClean="0"/>
              <a:t>.  Refer to the Business case tool at an handout.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a:t>
            </a:r>
            <a:r>
              <a:rPr lang="en-US" baseline="0" dirty="0" smtClean="0"/>
              <a:t> to talk about this section.  Information from local plans and meetings demonstrated the need for more integrated care as clients are falling through the cracks in a variety of settings; stigma still exists and health care provides another venue to reach clients and provide needed services and vise versa.  The research now shows effective models and the law is supporting this kind of change – use the information and provide it in a simple understandable format.  BIG part is talking with local medical and behavioral health providers.  They build case when they talk about the demands of their everyday experience.  Always nice to have examples of things that work and how they can be adapted to your needs</a:t>
            </a:r>
            <a:r>
              <a:rPr lang="en-US" baseline="0" dirty="0" smtClean="0"/>
              <a:t>.  Refer to the Business case tool at an handout.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Marlene</a:t>
            </a:r>
            <a:r>
              <a:rPr lang="en-US" baseline="0" dirty="0" smtClean="0"/>
              <a:t> to address this slide</a:t>
            </a:r>
            <a:r>
              <a:rPr lang="en-US" baseline="0" dirty="0" smtClean="0"/>
              <a:t>.  Mental health and Primary care are very different and the pace is very different.  Do you have the space and how will you use the space to best meet needs of all.  Is this supported by your CCO and partners and government, etc.</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 </a:t>
            </a:r>
            <a:r>
              <a:rPr lang="en-US" dirty="0" smtClean="0"/>
              <a:t>to address this </a:t>
            </a:r>
            <a:r>
              <a:rPr lang="en-US" dirty="0" smtClean="0"/>
              <a:t>slide.  There are opportunities</a:t>
            </a:r>
            <a:r>
              <a:rPr lang="en-US" baseline="0" dirty="0" smtClean="0"/>
              <a:t> for Mental Health/Behavioral Health to </a:t>
            </a:r>
            <a:r>
              <a:rPr lang="en-US" baseline="0" dirty="0" err="1" smtClean="0"/>
              <a:t>supporty</a:t>
            </a:r>
            <a:r>
              <a:rPr lang="en-US" baseline="0" dirty="0" smtClean="0"/>
              <a:t> primary care work and vise versa.</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Marlene or Frank to introduce</a:t>
            </a:r>
            <a:r>
              <a:rPr lang="en-US" baseline="0" dirty="0" smtClean="0"/>
              <a:t> this slide.  May not have time to do the complete exercise. Check time and skip if after 9:30.</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a:t>
            </a:r>
            <a:r>
              <a:rPr lang="en-US" baseline="0" dirty="0" smtClean="0"/>
              <a:t> to introduce this slide as a summary of basic activities.  Refer to the attached “Main Health – Mental Health Integration” Chart for an example of things that should be addressed. We are going to cover some of them today that are key to our integration work.</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 and Marlene.  Support</a:t>
            </a:r>
            <a:r>
              <a:rPr lang="en-US" baseline="0" dirty="0" smtClean="0"/>
              <a:t> from Barb with her experience coming on board.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Marlene to talk about this slide.  Agreement should include many of the things</a:t>
            </a:r>
            <a:r>
              <a:rPr lang="en-US" baseline="0" dirty="0" smtClean="0"/>
              <a:t> that you have in place to prepare for staff.</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Marlene- talk about who</a:t>
            </a:r>
            <a:r>
              <a:rPr lang="en-US" baseline="0" dirty="0" smtClean="0"/>
              <a:t> assisted us, where we learned and didn’t learn,  AND are Still learning.   By the time you understand part of it, it looks like it will change.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to address.  Barb to start.  Marlene supplement. Frank talk about Mental Health Codes and PEO billing.   Frank to refer to attachments for billing support. See attached billing</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to address.  Barb to start.  Marlene supplement. Frank talk about Mental Health Codes and PEO billing.   Frank to refer to attachments for </a:t>
            </a:r>
            <a:r>
              <a:rPr lang="en-US" baseline="0" smtClean="0"/>
              <a:t>billing support. See </a:t>
            </a:r>
            <a:r>
              <a:rPr lang="en-US" baseline="0" dirty="0" smtClean="0"/>
              <a:t>attached billing</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a:t>
            </a:r>
            <a:r>
              <a:rPr lang="en-US" baseline="0" dirty="0" smtClean="0"/>
              <a:t> to address this slide. Frank has some great examples from the book that he read in preparation for recruitment and interview about the traits to look for in this position.</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outcomes of the case study or class simulation.</a:t>
            </a:r>
          </a:p>
          <a:p>
            <a:r>
              <a:rPr lang="en-US" baseline="0" dirty="0" smtClean="0"/>
              <a:t>Cover best practices.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Barb to introduce her closing Video</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a:t>
            </a:r>
            <a:r>
              <a:rPr lang="en-US" baseline="0" dirty="0" smtClean="0"/>
              <a:t> leads on this one.  Frank add notes as needed.  Marlene will jump in or respond as Frank indicates.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4</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r>
              <a:rPr lang="en-US" dirty="0" smtClean="0"/>
              <a:t>Just a visual for the process.  Can be</a:t>
            </a:r>
            <a:r>
              <a:rPr lang="en-US" baseline="0" dirty="0" smtClean="0"/>
              <a:t> used to summarize the journey</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Assessment Readiness Tool,</a:t>
            </a:r>
            <a:r>
              <a:rPr lang="en-US" baseline="0" dirty="0" smtClean="0"/>
              <a:t> divide into 6 people per group, up to 12 </a:t>
            </a:r>
            <a:r>
              <a:rPr lang="en-US" baseline="0" dirty="0" smtClean="0"/>
              <a:t>groups.  If no tables, then turn to a person next to you.  After you review the assessment and conduct a self assessment. Discuss briefly with a partner.  This will not be shared with the group.  If people want to share, we will allow for a couple of comments.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Frank presents </a:t>
            </a:r>
            <a:r>
              <a:rPr lang="en-US" dirty="0" smtClean="0"/>
              <a:t>TFCC Job Description </a:t>
            </a:r>
            <a:r>
              <a:rPr lang="en-US" dirty="0" smtClean="0"/>
              <a:t>(where we started) and </a:t>
            </a:r>
            <a:r>
              <a:rPr lang="en-US" dirty="0" smtClean="0"/>
              <a:t>Types of</a:t>
            </a:r>
            <a:r>
              <a:rPr lang="en-US" baseline="0" dirty="0" smtClean="0"/>
              <a:t> Primary Care Behavioral Health </a:t>
            </a:r>
            <a:r>
              <a:rPr lang="en-US" baseline="0" dirty="0" smtClean="0"/>
              <a:t>Services (looks more like what we are doing now) </a:t>
            </a:r>
            <a:r>
              <a:rPr lang="en-US" baseline="0" dirty="0" smtClean="0"/>
              <a:t>sheet with percent of time to specified activities.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Marlene </a:t>
            </a:r>
            <a:r>
              <a:rPr lang="en-US" baseline="0" dirty="0" smtClean="0"/>
              <a:t>second and third bullet. Everyone to add as needed.</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Marlene – Talk about role of Shadowing</a:t>
            </a:r>
            <a:r>
              <a:rPr lang="en-US" baseline="0" dirty="0" smtClean="0"/>
              <a:t> by provider and others, What is the Care Team and how does the Behavioral Health Provider fit in.  See the Handout for our Clinic Care Teams.  Describe the variety and types of interactions:  catch provider in hallway, support provider team meetings, consult with staff before, during and after a visit, handle triage at front desk and telephone,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Others comment</a:t>
            </a:r>
            <a:r>
              <a:rPr lang="en-US" baseline="0" dirty="0" smtClean="0"/>
              <a:t> as needed.</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Marlene or Barb to address – how name selected and how</a:t>
            </a:r>
            <a:r>
              <a:rPr lang="en-US" baseline="0" dirty="0" smtClean="0"/>
              <a:t> it evolved.  No set standard in the State. Fairly new role and training is evolving in colleges.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Barb to show</a:t>
            </a:r>
            <a:r>
              <a:rPr lang="en-US" baseline="0" dirty="0" smtClean="0"/>
              <a:t> video and provide commentary.  Frank and Marlene can add comments at end or respond to questions.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5/15/2013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5/15/2013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5/15/2013</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5/15/2013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5/15/2013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5/15/2013</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6.xml"/><Relationship Id="rId5" Type="http://schemas.openxmlformats.org/officeDocument/2006/relationships/image" Target="../media/image8.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7.xml"/><Relationship Id="rId5" Type="http://schemas.openxmlformats.org/officeDocument/2006/relationships/image" Target="../media/image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8.xml"/><Relationship Id="rId5" Type="http://schemas.openxmlformats.org/officeDocument/2006/relationships/image" Target="../media/image8.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9.xml"/><Relationship Id="rId5" Type="http://schemas.openxmlformats.org/officeDocument/2006/relationships/image" Target="../media/image8.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30.xml"/><Relationship Id="rId5" Type="http://schemas.openxmlformats.org/officeDocument/2006/relationships/image" Target="../media/image8.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31.xml"/><Relationship Id="rId5"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0.png"/><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hyperlink" Target="mailto:bweather@co.tillamook.or.us" TargetMode="External"/><Relationship Id="rId3" Type="http://schemas.openxmlformats.org/officeDocument/2006/relationships/tags" Target="../tags/tag37.xml"/><Relationship Id="rId7" Type="http://schemas.openxmlformats.org/officeDocument/2006/relationships/hyperlink" Target="mailto:frankhw@tfcc.org" TargetMode="Externa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hyperlink" Target="mailto:mputman@co.tillamook.or.us" TargetMode="External"/><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notesSlide" Target="../notesSlides/notesSlide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Layout" Target="../slideLayouts/slideLayout10.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590800" y="1524000"/>
            <a:ext cx="6180224" cy="2232025"/>
          </a:xfrm>
        </p:spPr>
        <p:txBody>
          <a:bodyPr>
            <a:normAutofit/>
          </a:bodyPr>
          <a:lstStyle/>
          <a:p>
            <a:r>
              <a:rPr lang="en-US" dirty="0" smtClean="0"/>
              <a:t>Behavioral Health Integration into Primary Care Setting</a:t>
            </a:r>
            <a:endParaRPr lang="en-US" dirty="0"/>
          </a:p>
        </p:txBody>
      </p:sp>
      <p:sp>
        <p:nvSpPr>
          <p:cNvPr id="3" name="Subtitle 2"/>
          <p:cNvSpPr>
            <a:spLocks noGrp="1"/>
          </p:cNvSpPr>
          <p:nvPr>
            <p:ph type="subTitle" idx="1"/>
            <p:custDataLst>
              <p:tags r:id="rId3"/>
            </p:custDataLst>
          </p:nvPr>
        </p:nvSpPr>
        <p:spPr>
          <a:xfrm>
            <a:off x="3657600" y="4495800"/>
            <a:ext cx="5305928" cy="2057400"/>
          </a:xfrm>
        </p:spPr>
        <p:txBody>
          <a:bodyPr>
            <a:normAutofit fontScale="77500" lnSpcReduction="20000"/>
          </a:bodyPr>
          <a:lstStyle/>
          <a:p>
            <a:r>
              <a:rPr lang="en-US" sz="2400" dirty="0" smtClean="0">
                <a:latin typeface="+mn-lt"/>
              </a:rPr>
              <a:t>Marlene Putman, </a:t>
            </a:r>
            <a:r>
              <a:rPr lang="en-US" sz="1400" dirty="0" smtClean="0">
                <a:latin typeface="+mn-lt"/>
              </a:rPr>
              <a:t>Administrator, Tillamook County Health &amp; Human Services</a:t>
            </a:r>
          </a:p>
          <a:p>
            <a:r>
              <a:rPr lang="en-US" sz="2400" dirty="0" smtClean="0">
                <a:latin typeface="+mn-lt"/>
              </a:rPr>
              <a:t>Frank Hanna-Williams, </a:t>
            </a:r>
            <a:r>
              <a:rPr lang="en-US" sz="1400" dirty="0" smtClean="0">
                <a:latin typeface="+mn-lt"/>
              </a:rPr>
              <a:t>Executive Director, Tillamook Family Counseling Center</a:t>
            </a:r>
          </a:p>
          <a:p>
            <a:r>
              <a:rPr lang="en-US" sz="2600" dirty="0" smtClean="0">
                <a:latin typeface="+mn-lt"/>
              </a:rPr>
              <a:t>Barbara Weathersby</a:t>
            </a:r>
            <a:r>
              <a:rPr lang="en-US" sz="1400" dirty="0" smtClean="0">
                <a:latin typeface="+mn-lt"/>
              </a:rPr>
              <a:t>, LCSW</a:t>
            </a:r>
          </a:p>
          <a:p>
            <a:r>
              <a:rPr lang="en-US" sz="1400" dirty="0" smtClean="0">
                <a:latin typeface="+mn-lt"/>
              </a:rPr>
              <a:t>Behavioral Health Provider, TFCC &amp; TCH&amp;HS</a:t>
            </a:r>
          </a:p>
          <a:p>
            <a:endParaRPr lang="en-US" sz="2400" dirty="0" smtClean="0">
              <a:latin typeface="+mn-lt"/>
            </a:endParaRPr>
          </a:p>
          <a:p>
            <a:r>
              <a:rPr lang="en-US" sz="2400" dirty="0" smtClean="0">
                <a:latin typeface="+mn-lt"/>
              </a:rPr>
              <a:t>May 16, 2013</a:t>
            </a:r>
            <a:endParaRPr lang="en-US" sz="2400"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normAutofit fontScale="90000"/>
          </a:bodyPr>
          <a:lstStyle/>
          <a:p>
            <a:r>
              <a:rPr lang="en-US" b="1" dirty="0" smtClean="0">
                <a:solidFill>
                  <a:schemeClr val="accent5">
                    <a:lumMod val="75000"/>
                  </a:schemeClr>
                </a:solidFill>
              </a:rPr>
              <a:t>Behavioral Health Integration:</a:t>
            </a:r>
            <a:br>
              <a:rPr lang="en-US" b="1" dirty="0" smtClean="0">
                <a:solidFill>
                  <a:schemeClr val="accent5">
                    <a:lumMod val="75000"/>
                  </a:schemeClr>
                </a:solidFill>
              </a:rPr>
            </a:br>
            <a:r>
              <a:rPr lang="en-US" b="1" dirty="0" smtClean="0">
                <a:solidFill>
                  <a:schemeClr val="accent5">
                    <a:lumMod val="75000"/>
                  </a:schemeClr>
                </a:solidFill>
              </a:rPr>
              <a:t>What it looks like On The Ground</a:t>
            </a:r>
            <a:endParaRPr lang="en-US" b="1" dirty="0">
              <a:solidFill>
                <a:schemeClr val="accent5">
                  <a:lumMod val="75000"/>
                </a:schemeClr>
              </a:solidFill>
            </a:endParaRPr>
          </a:p>
        </p:txBody>
      </p:sp>
      <p:sp>
        <p:nvSpPr>
          <p:cNvPr id="3" name="Content Placeholder 2"/>
          <p:cNvSpPr>
            <a:spLocks noGrp="1"/>
          </p:cNvSpPr>
          <p:nvPr>
            <p:ph sz="half" idx="1"/>
            <p:custDataLst>
              <p:tags r:id="rId3"/>
            </p:custDataLst>
          </p:nvPr>
        </p:nvSpPr>
        <p:spPr>
          <a:xfrm>
            <a:off x="838200" y="1524000"/>
            <a:ext cx="4267200" cy="4525963"/>
          </a:xfrm>
        </p:spPr>
        <p:txBody>
          <a:bodyPr>
            <a:normAutofit/>
          </a:bodyPr>
          <a:lstStyle/>
          <a:p>
            <a:pPr marL="0" indent="0">
              <a:buNone/>
            </a:pPr>
            <a:endParaRPr lang="en-US" sz="3200" dirty="0" smtClean="0"/>
          </a:p>
          <a:p>
            <a:r>
              <a:rPr lang="en-US" sz="3200" b="1" dirty="0" smtClean="0"/>
              <a:t>What’s in a Name</a:t>
            </a:r>
            <a:r>
              <a:rPr lang="en-US" sz="3200" dirty="0" smtClean="0"/>
              <a:t>?</a:t>
            </a:r>
          </a:p>
          <a:p>
            <a:pPr lvl="1"/>
            <a:r>
              <a:rPr lang="en-US" sz="3200" dirty="0" smtClean="0"/>
              <a:t>Provider?</a:t>
            </a:r>
          </a:p>
          <a:p>
            <a:pPr lvl="1"/>
            <a:r>
              <a:rPr lang="en-US" sz="3200" dirty="0" smtClean="0"/>
              <a:t>Consultant?</a:t>
            </a:r>
          </a:p>
          <a:p>
            <a:pPr lvl="1"/>
            <a:r>
              <a:rPr lang="en-US" sz="3200" dirty="0" smtClean="0"/>
              <a:t>Specialist?</a:t>
            </a:r>
            <a:endParaRPr lang="en-US" sz="32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362200"/>
            <a:ext cx="3048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7326205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9400" y="2087940"/>
            <a:ext cx="6096000" cy="3855660"/>
          </a:xfrm>
          <a:prstGeom prst="rect">
            <a:avLst/>
          </a:prstGeom>
          <a:noFill/>
        </p:spPr>
        <p:txBody>
          <a:bodyPr wrap="square" rtlCol="0">
            <a:normAutofit fontScale="92500" lnSpcReduction="10000"/>
          </a:bodyPr>
          <a:lstStyle/>
          <a:p>
            <a:r>
              <a:rPr lang="en-US" sz="7200" b="1" dirty="0" err="1" smtClean="0">
                <a:solidFill>
                  <a:schemeClr val="accent5">
                    <a:lumMod val="75000"/>
                  </a:schemeClr>
                </a:solidFill>
              </a:rPr>
              <a:t>Sooo</a:t>
            </a:r>
            <a:r>
              <a:rPr lang="en-US" sz="7200" b="1" dirty="0" smtClean="0">
                <a:solidFill>
                  <a:schemeClr val="accent5">
                    <a:lumMod val="75000"/>
                  </a:schemeClr>
                </a:solidFill>
              </a:rPr>
              <a:t>…what does integration REALLY look like… </a:t>
            </a:r>
          </a:p>
          <a:p>
            <a:endParaRPr lang="en-US" sz="3300" b="1" dirty="0">
              <a:solidFill>
                <a:schemeClr val="accent5">
                  <a:lumMod val="75000"/>
                </a:schemeClr>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152400"/>
            <a:ext cx="7765662" cy="16476125"/>
          </a:xfrm>
          <a:prstGeom prst="rect">
            <a:avLst/>
          </a:prstGeom>
        </p:spPr>
      </p:pic>
    </p:spTree>
    <p:extLst>
      <p:ext uri="{BB962C8B-B14F-4D97-AF65-F5344CB8AC3E}">
        <p14:creationId xmlns:p14="http://schemas.microsoft.com/office/powerpoint/2010/main" val="4021022473"/>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457200"/>
            <a:ext cx="4343400" cy="2209800"/>
          </a:xfrm>
        </p:spPr>
        <p:txBody>
          <a:bodyPr>
            <a:normAutofit/>
          </a:bodyPr>
          <a:lstStyle/>
          <a:p>
            <a:r>
              <a:rPr lang="en-US" sz="5400" dirty="0" smtClean="0">
                <a:solidFill>
                  <a:schemeClr val="accent5">
                    <a:lumMod val="75000"/>
                  </a:schemeClr>
                </a:solidFill>
              </a:rPr>
              <a:t>In the Beginning…</a:t>
            </a:r>
            <a:endParaRPr lang="en-US" sz="5400" dirty="0">
              <a:solidFill>
                <a:schemeClr val="accent5">
                  <a:lumMod val="75000"/>
                </a:schemeClr>
              </a:solidFill>
            </a:endParaRPr>
          </a:p>
        </p:txBody>
      </p:sp>
      <p:sp>
        <p:nvSpPr>
          <p:cNvPr id="3" name="TextBox 2"/>
          <p:cNvSpPr txBox="1"/>
          <p:nvPr/>
        </p:nvSpPr>
        <p:spPr>
          <a:xfrm>
            <a:off x="228600" y="2819400"/>
            <a:ext cx="8763000" cy="4524315"/>
          </a:xfrm>
          <a:prstGeom prst="rect">
            <a:avLst/>
          </a:prstGeom>
          <a:noFill/>
        </p:spPr>
        <p:txBody>
          <a:bodyPr wrap="square" rtlCol="0">
            <a:spAutoFit/>
          </a:bodyPr>
          <a:lstStyle/>
          <a:p>
            <a:pPr marL="285750" indent="-285750">
              <a:buFont typeface="Arial" pitchFamily="34" charset="0"/>
              <a:buChar char="•"/>
            </a:pPr>
            <a:r>
              <a:rPr lang="en-US" sz="3600" dirty="0" smtClean="0"/>
              <a:t>Research &amp; Learn about  Integrated Care</a:t>
            </a:r>
          </a:p>
          <a:p>
            <a:pPr marL="285750" indent="-285750">
              <a:buFont typeface="Arial" pitchFamily="34" charset="0"/>
              <a:buChar char="•"/>
            </a:pPr>
            <a:r>
              <a:rPr lang="en-US" sz="3600" dirty="0" smtClean="0"/>
              <a:t>Identify &amp; Engage Leadership</a:t>
            </a:r>
          </a:p>
          <a:p>
            <a:pPr marL="285750" indent="-285750">
              <a:buFont typeface="Arial" pitchFamily="34" charset="0"/>
              <a:buChar char="•"/>
            </a:pPr>
            <a:r>
              <a:rPr lang="en-US" sz="3600" dirty="0" smtClean="0"/>
              <a:t>Develop Staff &amp; Partner Buy-in EARLY</a:t>
            </a:r>
          </a:p>
          <a:p>
            <a:pPr marL="285750" indent="-285750">
              <a:buFont typeface="Arial" pitchFamily="34" charset="0"/>
              <a:buChar char="•"/>
            </a:pPr>
            <a:r>
              <a:rPr lang="en-US" sz="3600" dirty="0"/>
              <a:t>Develop Goals and Timeline </a:t>
            </a:r>
          </a:p>
          <a:p>
            <a:pPr marL="285750" indent="-285750">
              <a:buFont typeface="Arial" pitchFamily="34" charset="0"/>
              <a:buChar char="•"/>
            </a:pPr>
            <a:r>
              <a:rPr lang="en-US" sz="3600" dirty="0" smtClean="0"/>
              <a:t>Clarify </a:t>
            </a:r>
            <a:r>
              <a:rPr lang="en-US" sz="3600" dirty="0" smtClean="0"/>
              <a:t>Model</a:t>
            </a:r>
            <a:r>
              <a:rPr lang="en-US" sz="3600" dirty="0" smtClean="0"/>
              <a:t>, Relationships </a:t>
            </a:r>
            <a:r>
              <a:rPr lang="en-US" sz="3600" dirty="0" smtClean="0"/>
              <a:t>&amp; Finances</a:t>
            </a:r>
          </a:p>
          <a:p>
            <a:pPr marL="285750" indent="-285750">
              <a:buFont typeface="Arial" pitchFamily="34" charset="0"/>
              <a:buChar char="•"/>
            </a:pPr>
            <a:r>
              <a:rPr lang="en-US" sz="3600" dirty="0" smtClean="0"/>
              <a:t>Identify </a:t>
            </a:r>
            <a:r>
              <a:rPr lang="en-US" sz="3600" dirty="0" smtClean="0"/>
              <a:t>&amp; Develop Agreements</a:t>
            </a:r>
          </a:p>
          <a:p>
            <a:pPr marL="285750" indent="-285750">
              <a:buFont typeface="Arial" pitchFamily="34" charset="0"/>
              <a:buChar char="•"/>
            </a:pPr>
            <a:r>
              <a:rPr lang="en-US" sz="3600" dirty="0" smtClean="0"/>
              <a:t>Determine Training Needs &amp; </a:t>
            </a:r>
            <a:r>
              <a:rPr lang="en-US" sz="3600" dirty="0" smtClean="0"/>
              <a:t>Issues &amp; Details</a:t>
            </a:r>
            <a:endParaRPr lang="en-US" sz="3600" dirty="0" smtClean="0"/>
          </a:p>
          <a:p>
            <a:pPr marL="285750" indent="-285750">
              <a:buFont typeface="Arial" pitchFamily="34" charset="0"/>
              <a:buChar char="•"/>
            </a:pPr>
            <a:endParaRPr lang="en-US" sz="3600" dirty="0"/>
          </a:p>
        </p:txBody>
      </p:sp>
    </p:spTree>
    <p:extLst>
      <p:ext uri="{BB962C8B-B14F-4D97-AF65-F5344CB8AC3E}">
        <p14:creationId xmlns:p14="http://schemas.microsoft.com/office/powerpoint/2010/main" val="12178739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9400" y="2087940"/>
            <a:ext cx="6096000" cy="3855660"/>
          </a:xfrm>
          <a:prstGeom prst="rect">
            <a:avLst/>
          </a:prstGeom>
          <a:noFill/>
        </p:spPr>
        <p:txBody>
          <a:bodyPr wrap="square" rtlCol="0">
            <a:normAutofit fontScale="92500"/>
          </a:bodyPr>
          <a:lstStyle/>
          <a:p>
            <a:r>
              <a:rPr lang="en-US" sz="7200" b="1" dirty="0" smtClean="0">
                <a:solidFill>
                  <a:schemeClr val="accent5">
                    <a:lumMod val="75000"/>
                  </a:schemeClr>
                </a:solidFill>
              </a:rPr>
              <a:t>Lesson Learned:</a:t>
            </a:r>
            <a:endParaRPr lang="en-US" sz="7200" b="1" dirty="0" smtClean="0">
              <a:solidFill>
                <a:schemeClr val="accent5">
                  <a:lumMod val="75000"/>
                </a:schemeClr>
              </a:solidFill>
            </a:endParaRPr>
          </a:p>
          <a:p>
            <a:r>
              <a:rPr lang="en-US" sz="7200" b="1" dirty="0" smtClean="0">
                <a:solidFill>
                  <a:schemeClr val="accent5">
                    <a:lumMod val="75000"/>
                  </a:schemeClr>
                </a:solidFill>
              </a:rPr>
              <a:t>Build Buy-in from the START</a:t>
            </a:r>
          </a:p>
          <a:p>
            <a:endParaRPr lang="en-US" sz="3300" b="1" dirty="0">
              <a:solidFill>
                <a:schemeClr val="accent5">
                  <a:lumMod val="75000"/>
                </a:schemeClr>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152400"/>
            <a:ext cx="7765662" cy="16476125"/>
          </a:xfrm>
          <a:prstGeom prst="rect">
            <a:avLst/>
          </a:prstGeom>
        </p:spPr>
      </p:pic>
    </p:spTree>
    <p:extLst>
      <p:ext uri="{BB962C8B-B14F-4D97-AF65-F5344CB8AC3E}">
        <p14:creationId xmlns:p14="http://schemas.microsoft.com/office/powerpoint/2010/main" val="3613645159"/>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685800"/>
            <a:ext cx="4343400" cy="2209800"/>
          </a:xfrm>
        </p:spPr>
        <p:txBody>
          <a:bodyPr>
            <a:normAutofit fontScale="90000"/>
          </a:bodyPr>
          <a:lstStyle/>
          <a:p>
            <a:r>
              <a:rPr lang="en-US" sz="5400" dirty="0" smtClean="0">
                <a:solidFill>
                  <a:schemeClr val="accent5">
                    <a:lumMod val="75000"/>
                  </a:schemeClr>
                </a:solidFill>
              </a:rPr>
              <a:t>BUY-IN = Ownership &amp; Partnership</a:t>
            </a:r>
            <a:endParaRPr lang="en-US" sz="5400" dirty="0">
              <a:solidFill>
                <a:schemeClr val="accent5">
                  <a:lumMod val="75000"/>
                </a:schemeClr>
              </a:solidFill>
            </a:endParaRPr>
          </a:p>
        </p:txBody>
      </p:sp>
      <p:sp>
        <p:nvSpPr>
          <p:cNvPr id="3" name="TextBox 2"/>
          <p:cNvSpPr txBox="1"/>
          <p:nvPr/>
        </p:nvSpPr>
        <p:spPr>
          <a:xfrm>
            <a:off x="264695" y="2971800"/>
            <a:ext cx="8763000" cy="3416320"/>
          </a:xfrm>
          <a:prstGeom prst="rect">
            <a:avLst/>
          </a:prstGeom>
          <a:noFill/>
        </p:spPr>
        <p:txBody>
          <a:bodyPr wrap="square" rtlCol="0">
            <a:spAutoFit/>
          </a:bodyPr>
          <a:lstStyle/>
          <a:p>
            <a:r>
              <a:rPr lang="en-US" sz="3600" b="1" dirty="0" smtClean="0">
                <a:solidFill>
                  <a:schemeClr val="accent5">
                    <a:lumMod val="75000"/>
                  </a:schemeClr>
                </a:solidFill>
              </a:rPr>
              <a:t>Learning </a:t>
            </a:r>
            <a:r>
              <a:rPr lang="en-US" sz="3600" b="1" dirty="0">
                <a:solidFill>
                  <a:schemeClr val="accent5">
                    <a:lumMod val="75000"/>
                  </a:schemeClr>
                </a:solidFill>
              </a:rPr>
              <a:t>and working together </a:t>
            </a:r>
            <a:r>
              <a:rPr lang="en-US" sz="3600" b="1" dirty="0" smtClean="0">
                <a:solidFill>
                  <a:schemeClr val="accent5">
                    <a:lumMod val="75000"/>
                  </a:schemeClr>
                </a:solidFill>
              </a:rPr>
              <a:t>:</a:t>
            </a:r>
          </a:p>
          <a:p>
            <a:endParaRPr lang="en-US" sz="3600" b="1" dirty="0" smtClean="0">
              <a:solidFill>
                <a:schemeClr val="accent5">
                  <a:lumMod val="75000"/>
                </a:schemeClr>
              </a:solidFill>
            </a:endParaRPr>
          </a:p>
          <a:p>
            <a:pPr marL="1200150" lvl="1" indent="-742950">
              <a:buAutoNum type="arabicParenBoth"/>
            </a:pPr>
            <a:r>
              <a:rPr lang="en-US" sz="3600" b="1" dirty="0" smtClean="0">
                <a:solidFill>
                  <a:schemeClr val="accent5">
                    <a:lumMod val="75000"/>
                  </a:schemeClr>
                </a:solidFill>
              </a:rPr>
              <a:t>develops </a:t>
            </a:r>
            <a:r>
              <a:rPr lang="en-US" sz="3600" b="1" dirty="0">
                <a:solidFill>
                  <a:schemeClr val="accent5">
                    <a:lumMod val="75000"/>
                  </a:schemeClr>
                </a:solidFill>
              </a:rPr>
              <a:t>your Vision of </a:t>
            </a:r>
            <a:r>
              <a:rPr lang="en-US" sz="3600" b="1" dirty="0" smtClean="0">
                <a:solidFill>
                  <a:schemeClr val="accent5">
                    <a:lumMod val="75000"/>
                  </a:schemeClr>
                </a:solidFill>
              </a:rPr>
              <a:t>Integration</a:t>
            </a:r>
          </a:p>
          <a:p>
            <a:pPr marL="1200150" lvl="1" indent="-742950">
              <a:buAutoNum type="arabicParenBoth"/>
            </a:pPr>
            <a:r>
              <a:rPr lang="en-US" sz="3600" b="1" dirty="0" smtClean="0">
                <a:solidFill>
                  <a:schemeClr val="accent5">
                    <a:lumMod val="75000"/>
                  </a:schemeClr>
                </a:solidFill>
              </a:rPr>
              <a:t>Provides for regular communication</a:t>
            </a:r>
          </a:p>
          <a:p>
            <a:pPr marL="1200150" lvl="1" indent="-742950">
              <a:buAutoNum type="arabicParenBoth"/>
            </a:pPr>
            <a:r>
              <a:rPr lang="en-US" sz="3600" b="1" dirty="0" smtClean="0">
                <a:solidFill>
                  <a:schemeClr val="accent5">
                    <a:lumMod val="75000"/>
                  </a:schemeClr>
                </a:solidFill>
              </a:rPr>
              <a:t>Provides shared experiences</a:t>
            </a:r>
          </a:p>
          <a:p>
            <a:pPr marL="1200150" lvl="1" indent="-742950">
              <a:buAutoNum type="arabicParenBoth"/>
            </a:pPr>
            <a:r>
              <a:rPr lang="en-US" sz="3600" b="1" dirty="0" smtClean="0">
                <a:solidFill>
                  <a:schemeClr val="accent5">
                    <a:lumMod val="75000"/>
                  </a:schemeClr>
                </a:solidFill>
              </a:rPr>
              <a:t>Identifies barriers &amp; challenges</a:t>
            </a:r>
            <a:endParaRPr lang="en-US" sz="3600" dirty="0"/>
          </a:p>
        </p:txBody>
      </p:sp>
    </p:spTree>
    <p:extLst>
      <p:ext uri="{BB962C8B-B14F-4D97-AF65-F5344CB8AC3E}">
        <p14:creationId xmlns:p14="http://schemas.microsoft.com/office/powerpoint/2010/main" val="22619457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457200"/>
            <a:ext cx="4267200" cy="2209800"/>
          </a:xfrm>
        </p:spPr>
        <p:txBody>
          <a:bodyPr>
            <a:normAutofit fontScale="90000"/>
          </a:bodyPr>
          <a:lstStyle/>
          <a:p>
            <a:r>
              <a:rPr lang="en-US" sz="5400" dirty="0" smtClean="0">
                <a:solidFill>
                  <a:schemeClr val="accent5">
                    <a:lumMod val="75000"/>
                  </a:schemeClr>
                </a:solidFill>
              </a:rPr>
              <a:t>Learn About Integrated Care</a:t>
            </a:r>
            <a:endParaRPr lang="en-US" sz="5400" dirty="0">
              <a:solidFill>
                <a:schemeClr val="accent5">
                  <a:lumMod val="75000"/>
                </a:schemeClr>
              </a:solidFill>
            </a:endParaRPr>
          </a:p>
        </p:txBody>
      </p:sp>
      <p:sp>
        <p:nvSpPr>
          <p:cNvPr id="3" name="TextBox 2"/>
          <p:cNvSpPr txBox="1"/>
          <p:nvPr/>
        </p:nvSpPr>
        <p:spPr>
          <a:xfrm>
            <a:off x="228600" y="2819400"/>
            <a:ext cx="8763000" cy="3970318"/>
          </a:xfrm>
          <a:prstGeom prst="rect">
            <a:avLst/>
          </a:prstGeom>
          <a:noFill/>
        </p:spPr>
        <p:txBody>
          <a:bodyPr wrap="square" rtlCol="0">
            <a:spAutoFit/>
          </a:bodyPr>
          <a:lstStyle/>
          <a:p>
            <a:pPr marL="285750" indent="-285750">
              <a:buFont typeface="Arial" pitchFamily="34" charset="0"/>
              <a:buChar char="•"/>
            </a:pPr>
            <a:r>
              <a:rPr lang="en-US" sz="3600" dirty="0" smtClean="0"/>
              <a:t>Research Models &amp; Context </a:t>
            </a:r>
          </a:p>
          <a:p>
            <a:pPr marL="285750" indent="-285750">
              <a:buFont typeface="Arial" pitchFamily="34" charset="0"/>
              <a:buChar char="•"/>
            </a:pPr>
            <a:r>
              <a:rPr lang="en-US" sz="3600" dirty="0" smtClean="0"/>
              <a:t>Talk with Others</a:t>
            </a:r>
          </a:p>
          <a:p>
            <a:pPr marL="285750" indent="-285750">
              <a:buFont typeface="Arial" pitchFamily="34" charset="0"/>
              <a:buChar char="•"/>
            </a:pPr>
            <a:r>
              <a:rPr lang="en-US" sz="3600" dirty="0" smtClean="0"/>
              <a:t>Attend </a:t>
            </a:r>
            <a:r>
              <a:rPr lang="en-US" sz="3600" dirty="0" smtClean="0"/>
              <a:t>training and/or join </a:t>
            </a:r>
            <a:r>
              <a:rPr lang="en-US" sz="3600" dirty="0" err="1" smtClean="0"/>
              <a:t>Collaboratives</a:t>
            </a:r>
            <a:endParaRPr lang="en-US" sz="3600" dirty="0" smtClean="0"/>
          </a:p>
          <a:p>
            <a:pPr marL="285750" indent="-285750">
              <a:buFont typeface="Arial" pitchFamily="34" charset="0"/>
              <a:buChar char="•"/>
            </a:pPr>
            <a:r>
              <a:rPr lang="en-US" sz="3600" dirty="0" smtClean="0"/>
              <a:t>Visit Sites</a:t>
            </a:r>
          </a:p>
          <a:p>
            <a:pPr marL="285750" indent="-285750">
              <a:buFont typeface="Arial" pitchFamily="34" charset="0"/>
              <a:buChar char="•"/>
            </a:pPr>
            <a:r>
              <a:rPr lang="en-US" sz="3600" dirty="0" smtClean="0"/>
              <a:t>Talk with your staff</a:t>
            </a:r>
          </a:p>
          <a:p>
            <a:pPr marL="285750" indent="-285750">
              <a:buFont typeface="Arial" pitchFamily="34" charset="0"/>
              <a:buChar char="•"/>
            </a:pPr>
            <a:r>
              <a:rPr lang="en-US" sz="3600" dirty="0" smtClean="0"/>
              <a:t>Use what you learn to create your model</a:t>
            </a:r>
          </a:p>
          <a:p>
            <a:pPr marL="285750" indent="-285750">
              <a:buFont typeface="Arial" pitchFamily="34" charset="0"/>
              <a:buChar char="•"/>
            </a:pPr>
            <a:endParaRPr lang="en-US" sz="3600" dirty="0"/>
          </a:p>
        </p:txBody>
      </p:sp>
    </p:spTree>
    <p:extLst>
      <p:ext uri="{BB962C8B-B14F-4D97-AF65-F5344CB8AC3E}">
        <p14:creationId xmlns:p14="http://schemas.microsoft.com/office/powerpoint/2010/main" val="216714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685800"/>
            <a:ext cx="4343400" cy="2209800"/>
          </a:xfrm>
        </p:spPr>
        <p:txBody>
          <a:bodyPr>
            <a:normAutofit fontScale="90000"/>
          </a:bodyPr>
          <a:lstStyle/>
          <a:p>
            <a:r>
              <a:rPr lang="en-US" sz="5400" dirty="0" smtClean="0">
                <a:solidFill>
                  <a:schemeClr val="accent5">
                    <a:lumMod val="75000"/>
                  </a:schemeClr>
                </a:solidFill>
              </a:rPr>
              <a:t>Building </a:t>
            </a:r>
            <a:br>
              <a:rPr lang="en-US" sz="5400" dirty="0" smtClean="0">
                <a:solidFill>
                  <a:schemeClr val="accent5">
                    <a:lumMod val="75000"/>
                  </a:schemeClr>
                </a:solidFill>
              </a:rPr>
            </a:br>
            <a:r>
              <a:rPr lang="en-US" sz="5400" dirty="0" smtClean="0">
                <a:solidFill>
                  <a:schemeClr val="accent5">
                    <a:lumMod val="75000"/>
                  </a:schemeClr>
                </a:solidFill>
              </a:rPr>
              <a:t>Buy-IN through Leadership</a:t>
            </a:r>
            <a:endParaRPr lang="en-US" sz="5400" dirty="0">
              <a:solidFill>
                <a:schemeClr val="accent5">
                  <a:lumMod val="75000"/>
                </a:schemeClr>
              </a:solidFill>
            </a:endParaRPr>
          </a:p>
        </p:txBody>
      </p:sp>
      <p:sp>
        <p:nvSpPr>
          <p:cNvPr id="3" name="TextBox 2"/>
          <p:cNvSpPr txBox="1"/>
          <p:nvPr/>
        </p:nvSpPr>
        <p:spPr>
          <a:xfrm>
            <a:off x="228600" y="3124200"/>
            <a:ext cx="8763000" cy="2862322"/>
          </a:xfrm>
          <a:prstGeom prst="rect">
            <a:avLst/>
          </a:prstGeom>
          <a:noFill/>
        </p:spPr>
        <p:txBody>
          <a:bodyPr wrap="square" rtlCol="0">
            <a:spAutoFit/>
          </a:bodyPr>
          <a:lstStyle/>
          <a:p>
            <a:pPr marL="285750" indent="-285750">
              <a:buFont typeface="Arial" pitchFamily="34" charset="0"/>
              <a:buChar char="•"/>
            </a:pPr>
            <a:r>
              <a:rPr lang="en-US" sz="3600" dirty="0" smtClean="0"/>
              <a:t>Admin. &amp; Leadership –Vision</a:t>
            </a:r>
          </a:p>
          <a:p>
            <a:pPr marL="285750" indent="-285750">
              <a:buFont typeface="Arial" pitchFamily="34" charset="0"/>
              <a:buChar char="•"/>
            </a:pPr>
            <a:r>
              <a:rPr lang="en-US" sz="3600" dirty="0" smtClean="0"/>
              <a:t>Identify key leaders on staff</a:t>
            </a:r>
          </a:p>
          <a:p>
            <a:pPr marL="285750" indent="-285750">
              <a:buFont typeface="Arial" pitchFamily="34" charset="0"/>
              <a:buChar char="•"/>
            </a:pPr>
            <a:r>
              <a:rPr lang="en-US" sz="3600" dirty="0" smtClean="0"/>
              <a:t>Identify Other Support Needed</a:t>
            </a:r>
          </a:p>
          <a:p>
            <a:pPr marL="285750" indent="-285750">
              <a:buFont typeface="Arial" pitchFamily="34" charset="0"/>
              <a:buChar char="•"/>
            </a:pPr>
            <a:r>
              <a:rPr lang="en-US" sz="3600" dirty="0" smtClean="0"/>
              <a:t>Have a Basic Plan of Action (timelines)</a:t>
            </a:r>
          </a:p>
          <a:p>
            <a:pPr marL="285750" indent="-285750">
              <a:buFont typeface="Arial" pitchFamily="34" charset="0"/>
              <a:buChar char="•"/>
            </a:pP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685800"/>
            <a:ext cx="4343400" cy="2209800"/>
          </a:xfrm>
        </p:spPr>
        <p:txBody>
          <a:bodyPr>
            <a:normAutofit fontScale="90000"/>
          </a:bodyPr>
          <a:lstStyle/>
          <a:p>
            <a:r>
              <a:rPr lang="en-US" sz="5400" dirty="0" smtClean="0">
                <a:solidFill>
                  <a:schemeClr val="accent5">
                    <a:lumMod val="75000"/>
                  </a:schemeClr>
                </a:solidFill>
              </a:rPr>
              <a:t>Building </a:t>
            </a:r>
            <a:br>
              <a:rPr lang="en-US" sz="5400" dirty="0" smtClean="0">
                <a:solidFill>
                  <a:schemeClr val="accent5">
                    <a:lumMod val="75000"/>
                  </a:schemeClr>
                </a:solidFill>
              </a:rPr>
            </a:br>
            <a:r>
              <a:rPr lang="en-US" sz="5400" dirty="0" smtClean="0">
                <a:solidFill>
                  <a:schemeClr val="accent5">
                    <a:lumMod val="75000"/>
                  </a:schemeClr>
                </a:solidFill>
              </a:rPr>
              <a:t>Buy-IN – Build your case</a:t>
            </a:r>
            <a:endParaRPr lang="en-US" sz="5400" dirty="0">
              <a:solidFill>
                <a:schemeClr val="accent5">
                  <a:lumMod val="75000"/>
                </a:schemeClr>
              </a:solidFill>
            </a:endParaRPr>
          </a:p>
        </p:txBody>
      </p:sp>
      <p:sp>
        <p:nvSpPr>
          <p:cNvPr id="3" name="TextBox 2"/>
          <p:cNvSpPr txBox="1"/>
          <p:nvPr/>
        </p:nvSpPr>
        <p:spPr>
          <a:xfrm>
            <a:off x="228600" y="2819400"/>
            <a:ext cx="8763000" cy="3970318"/>
          </a:xfrm>
          <a:prstGeom prst="rect">
            <a:avLst/>
          </a:prstGeom>
          <a:noFill/>
        </p:spPr>
        <p:txBody>
          <a:bodyPr wrap="square" rtlCol="0">
            <a:spAutoFit/>
          </a:bodyPr>
          <a:lstStyle/>
          <a:p>
            <a:endParaRPr lang="en-US" sz="3600" dirty="0" smtClean="0"/>
          </a:p>
          <a:p>
            <a:pPr marL="285750" indent="-285750">
              <a:buFont typeface="Arial" pitchFamily="34" charset="0"/>
              <a:buChar char="•"/>
            </a:pPr>
            <a:r>
              <a:rPr lang="en-US" sz="3600" dirty="0" smtClean="0"/>
              <a:t>Use local needs assessments &amp; Plans</a:t>
            </a:r>
          </a:p>
          <a:p>
            <a:pPr marL="285750" indent="-285750">
              <a:buFont typeface="Arial" pitchFamily="34" charset="0"/>
              <a:buChar char="•"/>
            </a:pPr>
            <a:r>
              <a:rPr lang="en-US" sz="3600" dirty="0" smtClean="0"/>
              <a:t>Use the research &amp; law</a:t>
            </a:r>
          </a:p>
          <a:p>
            <a:pPr marL="285750" indent="-285750">
              <a:buFont typeface="Arial" pitchFamily="34" charset="0"/>
              <a:buChar char="•"/>
            </a:pPr>
            <a:r>
              <a:rPr lang="en-US" sz="3600" dirty="0" smtClean="0"/>
              <a:t>Talk with local Medical providers/staff</a:t>
            </a:r>
          </a:p>
          <a:p>
            <a:pPr marL="285750" indent="-285750">
              <a:buFont typeface="Arial" pitchFamily="34" charset="0"/>
              <a:buChar char="•"/>
            </a:pPr>
            <a:r>
              <a:rPr lang="en-US" sz="3600" dirty="0" smtClean="0"/>
              <a:t>Build the business case –cost saving &amp; patient health</a:t>
            </a:r>
          </a:p>
          <a:p>
            <a:pPr marL="285750" indent="-285750">
              <a:buFont typeface="Arial" pitchFamily="34" charset="0"/>
              <a:buChar char="•"/>
            </a:pPr>
            <a:r>
              <a:rPr lang="en-US" sz="3600" dirty="0" smtClean="0"/>
              <a:t>Give examples of effective models</a:t>
            </a:r>
            <a:endParaRPr lang="en-US" sz="3600" dirty="0"/>
          </a:p>
        </p:txBody>
      </p:sp>
    </p:spTree>
    <p:extLst>
      <p:ext uri="{BB962C8B-B14F-4D97-AF65-F5344CB8AC3E}">
        <p14:creationId xmlns:p14="http://schemas.microsoft.com/office/powerpoint/2010/main" val="2698790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762000"/>
            <a:ext cx="4343400" cy="1828800"/>
          </a:xfrm>
        </p:spPr>
        <p:txBody>
          <a:bodyPr>
            <a:normAutofit fontScale="90000"/>
          </a:bodyPr>
          <a:lstStyle/>
          <a:p>
            <a:r>
              <a:rPr lang="en-US" sz="5400" dirty="0" smtClean="0">
                <a:solidFill>
                  <a:schemeClr val="accent5">
                    <a:lumMod val="75000"/>
                  </a:schemeClr>
                </a:solidFill>
              </a:rPr>
              <a:t>Build Buy-IN </a:t>
            </a:r>
            <a:r>
              <a:rPr lang="en-US" sz="5400" dirty="0" smtClean="0">
                <a:solidFill>
                  <a:schemeClr val="accent5">
                    <a:lumMod val="75000"/>
                  </a:schemeClr>
                </a:solidFill>
              </a:rPr>
              <a:t>– </a:t>
            </a:r>
            <a:r>
              <a:rPr lang="en-US" sz="5400" u="sng" dirty="0" smtClean="0">
                <a:solidFill>
                  <a:schemeClr val="accent5">
                    <a:lumMod val="75000"/>
                  </a:schemeClr>
                </a:solidFill>
              </a:rPr>
              <a:t>Build your case</a:t>
            </a:r>
            <a:endParaRPr lang="en-US" sz="5400" u="sng" dirty="0">
              <a:solidFill>
                <a:schemeClr val="accent5">
                  <a:lumMod val="75000"/>
                </a:schemeClr>
              </a:solidFill>
            </a:endParaRPr>
          </a:p>
        </p:txBody>
      </p:sp>
      <p:sp>
        <p:nvSpPr>
          <p:cNvPr id="3" name="TextBox 2"/>
          <p:cNvSpPr txBox="1"/>
          <p:nvPr/>
        </p:nvSpPr>
        <p:spPr>
          <a:xfrm>
            <a:off x="228600" y="2819400"/>
            <a:ext cx="8763000" cy="5078313"/>
          </a:xfrm>
          <a:prstGeom prst="rect">
            <a:avLst/>
          </a:prstGeom>
          <a:noFill/>
        </p:spPr>
        <p:txBody>
          <a:bodyPr wrap="square" rtlCol="0">
            <a:spAutoFit/>
          </a:bodyPr>
          <a:lstStyle/>
          <a:p>
            <a:endParaRPr lang="en-US" sz="3600" dirty="0" smtClean="0"/>
          </a:p>
          <a:p>
            <a:pPr marL="285750" indent="-285750">
              <a:buFont typeface="Arial" pitchFamily="34" charset="0"/>
              <a:buChar char="•"/>
            </a:pPr>
            <a:r>
              <a:rPr lang="en-US" sz="3600" b="1" dirty="0" smtClean="0"/>
              <a:t>The Business Case for Integration:</a:t>
            </a:r>
          </a:p>
          <a:p>
            <a:r>
              <a:rPr lang="en-US" sz="3600" dirty="0" smtClean="0"/>
              <a:t>   - Best use of Clinician time</a:t>
            </a:r>
          </a:p>
          <a:p>
            <a:r>
              <a:rPr lang="en-US" sz="3600" dirty="0"/>
              <a:t> </a:t>
            </a:r>
            <a:r>
              <a:rPr lang="en-US" sz="3600" dirty="0" smtClean="0"/>
              <a:t>  - Projections for billable time (10-13PPD)</a:t>
            </a:r>
          </a:p>
          <a:p>
            <a:r>
              <a:rPr lang="en-US" sz="3600" dirty="0"/>
              <a:t> </a:t>
            </a:r>
            <a:r>
              <a:rPr lang="en-US" sz="3600" dirty="0" smtClean="0"/>
              <a:t>  - Staff Support &amp; Retention</a:t>
            </a:r>
          </a:p>
          <a:p>
            <a:r>
              <a:rPr lang="en-US" sz="3600" dirty="0"/>
              <a:t> </a:t>
            </a:r>
            <a:r>
              <a:rPr lang="en-US" sz="3600" dirty="0" smtClean="0"/>
              <a:t>  - Triage- resource &amp; referral</a:t>
            </a:r>
          </a:p>
          <a:p>
            <a:endParaRPr lang="en-US" sz="3600" dirty="0" smtClean="0"/>
          </a:p>
          <a:p>
            <a:pPr marL="571500" indent="-571500">
              <a:buFont typeface="Arial" pitchFamily="34" charset="0"/>
              <a:buChar char="•"/>
            </a:pPr>
            <a:endParaRPr lang="en-US" sz="3600" dirty="0" smtClean="0"/>
          </a:p>
          <a:p>
            <a:endParaRPr lang="en-US" sz="3600" dirty="0"/>
          </a:p>
        </p:txBody>
      </p:sp>
    </p:spTree>
    <p:extLst>
      <p:ext uri="{BB962C8B-B14F-4D97-AF65-F5344CB8AC3E}">
        <p14:creationId xmlns:p14="http://schemas.microsoft.com/office/powerpoint/2010/main" val="2404549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685800"/>
            <a:ext cx="4343400" cy="2209800"/>
          </a:xfrm>
        </p:spPr>
        <p:txBody>
          <a:bodyPr>
            <a:normAutofit fontScale="90000"/>
          </a:bodyPr>
          <a:lstStyle/>
          <a:p>
            <a:r>
              <a:rPr lang="en-US" sz="5400" dirty="0" smtClean="0">
                <a:solidFill>
                  <a:schemeClr val="accent5">
                    <a:lumMod val="75000"/>
                  </a:schemeClr>
                </a:solidFill>
              </a:rPr>
              <a:t>Building </a:t>
            </a:r>
            <a:br>
              <a:rPr lang="en-US" sz="5400" dirty="0" smtClean="0">
                <a:solidFill>
                  <a:schemeClr val="accent5">
                    <a:lumMod val="75000"/>
                  </a:schemeClr>
                </a:solidFill>
              </a:rPr>
            </a:br>
            <a:r>
              <a:rPr lang="en-US" sz="5400" dirty="0" smtClean="0">
                <a:solidFill>
                  <a:schemeClr val="accent5">
                    <a:lumMod val="75000"/>
                  </a:schemeClr>
                </a:solidFill>
              </a:rPr>
              <a:t>Buy-IN – Some </a:t>
            </a:r>
            <a:r>
              <a:rPr lang="en-US" sz="5400" u="sng" dirty="0" smtClean="0">
                <a:solidFill>
                  <a:schemeClr val="accent5">
                    <a:lumMod val="75000"/>
                  </a:schemeClr>
                </a:solidFill>
              </a:rPr>
              <a:t>Challenges</a:t>
            </a:r>
            <a:endParaRPr lang="en-US" sz="5400" u="sng" dirty="0">
              <a:solidFill>
                <a:schemeClr val="accent5">
                  <a:lumMod val="75000"/>
                </a:schemeClr>
              </a:solidFill>
            </a:endParaRPr>
          </a:p>
        </p:txBody>
      </p:sp>
      <p:sp>
        <p:nvSpPr>
          <p:cNvPr id="3" name="TextBox 2"/>
          <p:cNvSpPr txBox="1"/>
          <p:nvPr/>
        </p:nvSpPr>
        <p:spPr>
          <a:xfrm>
            <a:off x="2057400" y="2819400"/>
            <a:ext cx="6934200" cy="3416320"/>
          </a:xfrm>
          <a:prstGeom prst="rect">
            <a:avLst/>
          </a:prstGeom>
          <a:noFill/>
        </p:spPr>
        <p:txBody>
          <a:bodyPr wrap="square" rtlCol="0">
            <a:spAutoFit/>
          </a:bodyPr>
          <a:lstStyle/>
          <a:p>
            <a:pPr marL="285750" indent="-285750">
              <a:buFont typeface="Arial" pitchFamily="34" charset="0"/>
              <a:buChar char="•"/>
            </a:pPr>
            <a:r>
              <a:rPr lang="en-US" sz="3600" dirty="0" smtClean="0"/>
              <a:t>Cultural</a:t>
            </a:r>
          </a:p>
          <a:p>
            <a:pPr marL="285750" indent="-285750">
              <a:buFont typeface="Arial" pitchFamily="34" charset="0"/>
              <a:buChar char="•"/>
            </a:pPr>
            <a:r>
              <a:rPr lang="en-US" sz="3600" dirty="0" smtClean="0"/>
              <a:t>Physical</a:t>
            </a:r>
          </a:p>
          <a:p>
            <a:pPr marL="285750" indent="-285750">
              <a:buFont typeface="Arial" pitchFamily="34" charset="0"/>
              <a:buChar char="•"/>
            </a:pPr>
            <a:r>
              <a:rPr lang="en-US" sz="3600" dirty="0" smtClean="0"/>
              <a:t>Political</a:t>
            </a:r>
          </a:p>
          <a:p>
            <a:pPr marL="285750" indent="-285750">
              <a:buFont typeface="Arial" pitchFamily="34" charset="0"/>
              <a:buChar char="•"/>
            </a:pPr>
            <a:r>
              <a:rPr lang="en-US" sz="3600" dirty="0" smtClean="0"/>
              <a:t>Administrative</a:t>
            </a:r>
          </a:p>
          <a:p>
            <a:pPr marL="285750" indent="-285750">
              <a:buFont typeface="Arial" pitchFamily="34" charset="0"/>
              <a:buChar char="•"/>
            </a:pPr>
            <a:r>
              <a:rPr lang="en-US" sz="3600" dirty="0" smtClean="0"/>
              <a:t>Financial</a:t>
            </a:r>
          </a:p>
          <a:p>
            <a:pPr marL="285750" indent="-285750">
              <a:buFont typeface="Arial" pitchFamily="34" charset="0"/>
              <a:buChar char="•"/>
            </a:pPr>
            <a:r>
              <a:rPr lang="en-US" sz="3600" dirty="0" smtClean="0"/>
              <a:t>Philosophical – PCMH Model</a:t>
            </a:r>
            <a:endParaRPr lang="en-US" sz="3600" dirty="0"/>
          </a:p>
        </p:txBody>
      </p:sp>
    </p:spTree>
    <p:extLst>
      <p:ext uri="{BB962C8B-B14F-4D97-AF65-F5344CB8AC3E}">
        <p14:creationId xmlns:p14="http://schemas.microsoft.com/office/powerpoint/2010/main" val="1140745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1787768"/>
          </a:xfrm>
        </p:spPr>
        <p:txBody>
          <a:bodyPr>
            <a:noAutofit/>
          </a:bodyPr>
          <a:lstStyle/>
          <a:p>
            <a:r>
              <a:rPr lang="en-US" sz="5400" b="1" dirty="0" smtClean="0">
                <a:solidFill>
                  <a:schemeClr val="accent5">
                    <a:lumMod val="75000"/>
                  </a:schemeClr>
                </a:solidFill>
              </a:rPr>
              <a:t>Welcome &amp; Introduction</a:t>
            </a:r>
            <a:endParaRPr lang="en-US" sz="5400" b="1" dirty="0">
              <a:solidFill>
                <a:schemeClr val="accent5">
                  <a:lumMod val="75000"/>
                </a:schemeClr>
              </a:solidFill>
            </a:endParaRPr>
          </a:p>
        </p:txBody>
      </p:sp>
      <p:sp>
        <p:nvSpPr>
          <p:cNvPr id="5" name="Content Placeholder 4"/>
          <p:cNvSpPr>
            <a:spLocks noGrp="1"/>
          </p:cNvSpPr>
          <p:nvPr>
            <p:ph idx="1"/>
            <p:custDataLst>
              <p:tags r:id="rId3"/>
            </p:custDataLst>
          </p:nvPr>
        </p:nvSpPr>
        <p:spPr>
          <a:xfrm>
            <a:off x="762000" y="2667000"/>
            <a:ext cx="8077200" cy="3226776"/>
          </a:xfrm>
        </p:spPr>
        <p:txBody>
          <a:bodyPr>
            <a:normAutofit/>
          </a:bodyPr>
          <a:lstStyle/>
          <a:p>
            <a:r>
              <a:rPr lang="en-US" dirty="0" smtClean="0"/>
              <a:t>Overview</a:t>
            </a:r>
          </a:p>
          <a:p>
            <a:r>
              <a:rPr lang="en-US" dirty="0" smtClean="0"/>
              <a:t>What is Integration?</a:t>
            </a:r>
            <a:endParaRPr lang="en-US" dirty="0"/>
          </a:p>
          <a:p>
            <a:r>
              <a:rPr lang="en-US" dirty="0" smtClean="0"/>
              <a:t>Workshop participants </a:t>
            </a:r>
          </a:p>
          <a:p>
            <a:r>
              <a:rPr lang="en-US" dirty="0" smtClean="0"/>
              <a:t>Agenda</a:t>
            </a:r>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685800"/>
            <a:ext cx="4343400" cy="2209800"/>
          </a:xfrm>
        </p:spPr>
        <p:txBody>
          <a:bodyPr>
            <a:normAutofit fontScale="90000"/>
          </a:bodyPr>
          <a:lstStyle/>
          <a:p>
            <a:r>
              <a:rPr lang="en-US" sz="5400" dirty="0" smtClean="0">
                <a:solidFill>
                  <a:schemeClr val="accent5">
                    <a:lumMod val="75000"/>
                  </a:schemeClr>
                </a:solidFill>
              </a:rPr>
              <a:t>Building </a:t>
            </a:r>
            <a:br>
              <a:rPr lang="en-US" sz="5400" dirty="0" smtClean="0">
                <a:solidFill>
                  <a:schemeClr val="accent5">
                    <a:lumMod val="75000"/>
                  </a:schemeClr>
                </a:solidFill>
              </a:rPr>
            </a:br>
            <a:r>
              <a:rPr lang="en-US" sz="5400" dirty="0" smtClean="0">
                <a:solidFill>
                  <a:schemeClr val="accent5">
                    <a:lumMod val="75000"/>
                  </a:schemeClr>
                </a:solidFill>
              </a:rPr>
              <a:t>Buy-IN – Some </a:t>
            </a:r>
            <a:r>
              <a:rPr lang="en-US" sz="5400" u="sng" dirty="0" smtClean="0">
                <a:solidFill>
                  <a:schemeClr val="accent5">
                    <a:lumMod val="75000"/>
                  </a:schemeClr>
                </a:solidFill>
              </a:rPr>
              <a:t>Opportunities</a:t>
            </a:r>
            <a:endParaRPr lang="en-US" sz="5400" u="sng" dirty="0">
              <a:solidFill>
                <a:schemeClr val="accent5">
                  <a:lumMod val="75000"/>
                </a:schemeClr>
              </a:solidFill>
            </a:endParaRPr>
          </a:p>
        </p:txBody>
      </p:sp>
      <p:sp>
        <p:nvSpPr>
          <p:cNvPr id="4" name="TextBox 3"/>
          <p:cNvSpPr txBox="1"/>
          <p:nvPr/>
        </p:nvSpPr>
        <p:spPr>
          <a:xfrm>
            <a:off x="2057400" y="2819400"/>
            <a:ext cx="6934200" cy="3416320"/>
          </a:xfrm>
          <a:prstGeom prst="rect">
            <a:avLst/>
          </a:prstGeom>
          <a:noFill/>
        </p:spPr>
        <p:txBody>
          <a:bodyPr wrap="square" rtlCol="0">
            <a:spAutoFit/>
          </a:bodyPr>
          <a:lstStyle/>
          <a:p>
            <a:pPr marL="285750" indent="-285750">
              <a:buFont typeface="Arial" pitchFamily="34" charset="0"/>
              <a:buChar char="•"/>
            </a:pPr>
            <a:r>
              <a:rPr lang="en-US" sz="3600" dirty="0" smtClean="0"/>
              <a:t>Screening – PHQ9</a:t>
            </a:r>
          </a:p>
          <a:p>
            <a:pPr marL="285750" indent="-285750">
              <a:buFont typeface="Arial" pitchFamily="34" charset="0"/>
              <a:buChar char="•"/>
            </a:pPr>
            <a:r>
              <a:rPr lang="en-US" sz="3600" dirty="0" smtClean="0"/>
              <a:t>Screening – SBIRT</a:t>
            </a:r>
          </a:p>
          <a:p>
            <a:pPr marL="285750" indent="-285750">
              <a:buFont typeface="Arial" pitchFamily="34" charset="0"/>
              <a:buChar char="•"/>
            </a:pPr>
            <a:r>
              <a:rPr lang="en-US" sz="3600" dirty="0" smtClean="0"/>
              <a:t>Common measures</a:t>
            </a:r>
          </a:p>
          <a:p>
            <a:pPr marL="285750" indent="-285750">
              <a:buFont typeface="Arial" pitchFamily="34" charset="0"/>
              <a:buChar char="•"/>
            </a:pPr>
            <a:r>
              <a:rPr lang="en-US" sz="3600" dirty="0" smtClean="0"/>
              <a:t>Common Clients</a:t>
            </a:r>
          </a:p>
          <a:p>
            <a:pPr marL="285750" indent="-285750">
              <a:buFont typeface="Arial" pitchFamily="34" charset="0"/>
              <a:buChar char="•"/>
            </a:pPr>
            <a:r>
              <a:rPr lang="en-US" sz="3600" dirty="0" smtClean="0"/>
              <a:t>Shared staff costs</a:t>
            </a:r>
          </a:p>
          <a:p>
            <a:pPr marL="285750" indent="-285750">
              <a:buFont typeface="Arial" pitchFamily="34" charset="0"/>
              <a:buChar char="•"/>
            </a:pPr>
            <a:r>
              <a:rPr lang="en-US" sz="3600" dirty="0" smtClean="0"/>
              <a:t>Community Health Outreach</a:t>
            </a:r>
            <a:endParaRPr lang="en-US" sz="3600" dirty="0"/>
          </a:p>
        </p:txBody>
      </p:sp>
    </p:spTree>
    <p:extLst>
      <p:ext uri="{BB962C8B-B14F-4D97-AF65-F5344CB8AC3E}">
        <p14:creationId xmlns:p14="http://schemas.microsoft.com/office/powerpoint/2010/main" val="38834364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087940"/>
            <a:ext cx="5206554" cy="3855660"/>
          </a:xfrm>
          <a:prstGeom prst="rect">
            <a:avLst/>
          </a:prstGeom>
          <a:noFill/>
        </p:spPr>
        <p:txBody>
          <a:bodyPr wrap="square" rtlCol="0">
            <a:normAutofit/>
          </a:bodyPr>
          <a:lstStyle/>
          <a:p>
            <a:r>
              <a:rPr lang="en-US" sz="7200" b="1" dirty="0" smtClean="0">
                <a:solidFill>
                  <a:schemeClr val="accent5">
                    <a:lumMod val="75000"/>
                  </a:schemeClr>
                </a:solidFill>
              </a:rPr>
              <a:t>Buy-In</a:t>
            </a:r>
          </a:p>
          <a:p>
            <a:r>
              <a:rPr lang="en-US" sz="7200" b="1" dirty="0" smtClean="0">
                <a:solidFill>
                  <a:schemeClr val="accent5">
                    <a:lumMod val="75000"/>
                  </a:schemeClr>
                </a:solidFill>
              </a:rPr>
              <a:t>Exercise</a:t>
            </a:r>
            <a:endParaRPr lang="en-US" sz="7200" b="1" dirty="0">
              <a:solidFill>
                <a:schemeClr val="accent5">
                  <a:lumMod val="75000"/>
                </a:schemeClr>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extLst>
      <p:ext uri="{BB962C8B-B14F-4D97-AF65-F5344CB8AC3E}">
        <p14:creationId xmlns:p14="http://schemas.microsoft.com/office/powerpoint/2010/main" val="4107908465"/>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2662" y="2087940"/>
            <a:ext cx="5670492" cy="3855660"/>
          </a:xfrm>
          <a:prstGeom prst="rect">
            <a:avLst/>
          </a:prstGeom>
          <a:noFill/>
        </p:spPr>
        <p:txBody>
          <a:bodyPr wrap="square" rtlCol="0">
            <a:normAutofit fontScale="92500" lnSpcReduction="10000"/>
          </a:bodyPr>
          <a:lstStyle/>
          <a:p>
            <a:r>
              <a:rPr lang="en-US" sz="7200" b="1" u="sng" dirty="0" smtClean="0">
                <a:solidFill>
                  <a:schemeClr val="accent5">
                    <a:lumMod val="75000"/>
                  </a:schemeClr>
                </a:solidFill>
              </a:rPr>
              <a:t>Question</a:t>
            </a:r>
            <a:r>
              <a:rPr lang="en-US" sz="7200" b="1" dirty="0" smtClean="0">
                <a:solidFill>
                  <a:schemeClr val="accent5">
                    <a:lumMod val="75000"/>
                  </a:schemeClr>
                </a:solidFill>
              </a:rPr>
              <a:t>:  What </a:t>
            </a:r>
            <a:r>
              <a:rPr lang="en-US" sz="7200" b="1" dirty="0" smtClean="0">
                <a:solidFill>
                  <a:schemeClr val="accent5">
                    <a:lumMod val="75000"/>
                  </a:schemeClr>
                </a:solidFill>
              </a:rPr>
              <a:t>will </a:t>
            </a:r>
            <a:r>
              <a:rPr lang="en-US" sz="7200" b="1" dirty="0" smtClean="0">
                <a:solidFill>
                  <a:schemeClr val="accent5">
                    <a:lumMod val="75000"/>
                  </a:schemeClr>
                </a:solidFill>
              </a:rPr>
              <a:t>you do next to build </a:t>
            </a:r>
            <a:r>
              <a:rPr lang="en-US" sz="7200" b="1" dirty="0" smtClean="0">
                <a:solidFill>
                  <a:schemeClr val="accent5">
                    <a:lumMod val="75000"/>
                  </a:schemeClr>
                </a:solidFill>
              </a:rPr>
              <a:t>Buy-In?</a:t>
            </a:r>
            <a:endParaRPr lang="en-US" sz="7200" b="1" dirty="0" smtClean="0">
              <a:solidFill>
                <a:schemeClr val="accent5">
                  <a:lumMod val="75000"/>
                </a:schemeClr>
              </a:solidFill>
            </a:endParaRPr>
          </a:p>
          <a:p>
            <a:endParaRPr lang="en-US" sz="7200" b="1" dirty="0">
              <a:solidFill>
                <a:schemeClr val="accent5">
                  <a:lumMod val="75000"/>
                </a:schemeClr>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extLst>
      <p:ext uri="{BB962C8B-B14F-4D97-AF65-F5344CB8AC3E}">
        <p14:creationId xmlns:p14="http://schemas.microsoft.com/office/powerpoint/2010/main" val="3840706177"/>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3200" y="249596"/>
            <a:ext cx="5562600" cy="1874460"/>
          </a:xfrm>
          <a:prstGeom prst="rect">
            <a:avLst/>
          </a:prstGeom>
          <a:noFill/>
        </p:spPr>
        <p:txBody>
          <a:bodyPr wrap="square" rtlCol="0">
            <a:normAutofit fontScale="85000" lnSpcReduction="20000"/>
          </a:bodyPr>
          <a:lstStyle/>
          <a:p>
            <a:r>
              <a:rPr lang="en-US" sz="5400" b="1" dirty="0" smtClean="0">
                <a:solidFill>
                  <a:schemeClr val="accent5">
                    <a:lumMod val="75000"/>
                  </a:schemeClr>
                </a:solidFill>
              </a:rPr>
              <a:t>Behavioral Health </a:t>
            </a:r>
            <a:r>
              <a:rPr lang="en-US" sz="5400" b="1" dirty="0" smtClean="0">
                <a:solidFill>
                  <a:schemeClr val="accent5">
                    <a:lumMod val="75000"/>
                  </a:schemeClr>
                </a:solidFill>
              </a:rPr>
              <a:t>Integration Start-up:  </a:t>
            </a:r>
          </a:p>
          <a:p>
            <a:r>
              <a:rPr lang="en-US" sz="5400" b="1" dirty="0" smtClean="0">
                <a:solidFill>
                  <a:schemeClr val="accent5">
                    <a:lumMod val="75000"/>
                  </a:schemeClr>
                </a:solidFill>
              </a:rPr>
              <a:t>Nuts &amp; Bolts </a:t>
            </a:r>
            <a:endParaRPr lang="en-US" sz="5400" b="1" dirty="0">
              <a:solidFill>
                <a:schemeClr val="accent5">
                  <a:lumMod val="75000"/>
                </a:schemeClr>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Content Placeholder 2"/>
          <p:cNvSpPr txBox="1">
            <a:spLocks/>
          </p:cNvSpPr>
          <p:nvPr>
            <p:custDataLst>
              <p:tags r:id="rId1"/>
            </p:custDataLst>
          </p:nvPr>
        </p:nvSpPr>
        <p:spPr>
          <a:xfrm>
            <a:off x="2802330" y="2339471"/>
            <a:ext cx="611307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b="1" dirty="0" smtClean="0"/>
              <a:t>Developing Infrastructure</a:t>
            </a:r>
          </a:p>
          <a:p>
            <a:pPr marL="457200" lvl="1" indent="0">
              <a:buNone/>
            </a:pPr>
            <a:r>
              <a:rPr lang="en-US" sz="3200" dirty="0" smtClean="0"/>
              <a:t>1.  </a:t>
            </a:r>
            <a:r>
              <a:rPr lang="en-US" sz="3200" dirty="0" smtClean="0"/>
              <a:t>Preparation </a:t>
            </a:r>
            <a:r>
              <a:rPr lang="en-US" sz="3200" dirty="0" smtClean="0"/>
              <a:t>for Practice Staff</a:t>
            </a:r>
          </a:p>
          <a:p>
            <a:pPr marL="457200" lvl="1" indent="0">
              <a:buNone/>
            </a:pPr>
            <a:r>
              <a:rPr lang="en-US" sz="3200" dirty="0" smtClean="0"/>
              <a:t>2.  Contract </a:t>
            </a:r>
            <a:r>
              <a:rPr lang="en-US" sz="3200" dirty="0" smtClean="0"/>
              <a:t>for Services</a:t>
            </a:r>
          </a:p>
          <a:p>
            <a:pPr marL="457200" lvl="1" indent="0">
              <a:buNone/>
            </a:pPr>
            <a:r>
              <a:rPr lang="en-US" sz="3200" dirty="0" smtClean="0"/>
              <a:t>3.  Billing</a:t>
            </a:r>
            <a:endParaRPr lang="en-US" sz="3200" dirty="0" smtClean="0"/>
          </a:p>
          <a:p>
            <a:pPr marL="457200" lvl="1" indent="0">
              <a:buNone/>
            </a:pPr>
            <a:r>
              <a:rPr lang="en-US" sz="3200" dirty="0" smtClean="0"/>
              <a:t>4.  Hire/Identify </a:t>
            </a:r>
            <a:r>
              <a:rPr lang="en-US" sz="3200" dirty="0" smtClean="0"/>
              <a:t>Mental Health Professional</a:t>
            </a:r>
          </a:p>
        </p:txBody>
      </p:sp>
    </p:spTree>
    <p:extLst>
      <p:ext uri="{BB962C8B-B14F-4D97-AF65-F5344CB8AC3E}">
        <p14:creationId xmlns:p14="http://schemas.microsoft.com/office/powerpoint/2010/main" val="3238417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3200" y="249596"/>
            <a:ext cx="5562600" cy="1874460"/>
          </a:xfrm>
          <a:prstGeom prst="rect">
            <a:avLst/>
          </a:prstGeom>
          <a:noFill/>
        </p:spPr>
        <p:txBody>
          <a:bodyPr wrap="square" rtlCol="0">
            <a:normAutofit fontScale="62500" lnSpcReduction="20000"/>
          </a:bodyPr>
          <a:lstStyle/>
          <a:p>
            <a:r>
              <a:rPr lang="en-US" sz="5400" b="1" dirty="0" smtClean="0">
                <a:solidFill>
                  <a:schemeClr val="accent5">
                    <a:lumMod val="75000"/>
                  </a:schemeClr>
                </a:solidFill>
              </a:rPr>
              <a:t>Behavioral Health </a:t>
            </a:r>
            <a:r>
              <a:rPr lang="en-US" sz="5400" b="1" dirty="0" smtClean="0">
                <a:solidFill>
                  <a:schemeClr val="accent5">
                    <a:lumMod val="75000"/>
                  </a:schemeClr>
                </a:solidFill>
              </a:rPr>
              <a:t>Integration:  </a:t>
            </a:r>
          </a:p>
          <a:p>
            <a:r>
              <a:rPr lang="en-US" sz="5400" b="1" u="sng" dirty="0" smtClean="0">
                <a:solidFill>
                  <a:schemeClr val="accent5">
                    <a:lumMod val="75000"/>
                  </a:schemeClr>
                </a:solidFill>
              </a:rPr>
              <a:t>Preparation fo</a:t>
            </a:r>
            <a:r>
              <a:rPr lang="en-US" sz="5400" b="1" u="sng" dirty="0" smtClean="0">
                <a:solidFill>
                  <a:schemeClr val="accent5">
                    <a:lumMod val="75000"/>
                  </a:schemeClr>
                </a:solidFill>
              </a:rPr>
              <a:t>r Practice Staff</a:t>
            </a:r>
            <a:endParaRPr lang="en-US" sz="5400" b="1" u="sng" dirty="0">
              <a:solidFill>
                <a:schemeClr val="accent5">
                  <a:lumMod val="75000"/>
                </a:schemeClr>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Content Placeholder 2"/>
          <p:cNvSpPr txBox="1">
            <a:spLocks/>
          </p:cNvSpPr>
          <p:nvPr>
            <p:custDataLst>
              <p:tags r:id="rId1"/>
            </p:custDataLst>
          </p:nvPr>
        </p:nvSpPr>
        <p:spPr>
          <a:xfrm>
            <a:off x="1828800" y="1905000"/>
            <a:ext cx="70104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3200" dirty="0" smtClean="0"/>
              <a:t> Clinica</a:t>
            </a:r>
            <a:r>
              <a:rPr lang="en-US" sz="3200" dirty="0" smtClean="0"/>
              <a:t>l/practice staff agree on role </a:t>
            </a:r>
          </a:p>
          <a:p>
            <a:pPr lvl="1"/>
            <a:r>
              <a:rPr lang="en-US" sz="3200" dirty="0" smtClean="0"/>
              <a:t>Identify Clinic Champion</a:t>
            </a:r>
          </a:p>
          <a:p>
            <a:pPr lvl="1"/>
            <a:r>
              <a:rPr lang="en-US" sz="3200" dirty="0" smtClean="0"/>
              <a:t>Identify Introductions &amp; Training</a:t>
            </a:r>
          </a:p>
          <a:p>
            <a:pPr lvl="1"/>
            <a:r>
              <a:rPr lang="en-US" sz="3200" dirty="0" smtClean="0"/>
              <a:t>Include support staff, billing, clinical &amp; front desk</a:t>
            </a:r>
          </a:p>
          <a:p>
            <a:pPr lvl="1"/>
            <a:r>
              <a:rPr lang="en-US" sz="3200" dirty="0" smtClean="0"/>
              <a:t>Define daily workspace, EMR, training needs, transition time</a:t>
            </a:r>
            <a:endParaRPr lang="en-US" sz="3200" dirty="0" smtClean="0"/>
          </a:p>
          <a:p>
            <a:pPr lvl="1"/>
            <a:endParaRPr lang="en-US" sz="3200" dirty="0" smtClean="0"/>
          </a:p>
          <a:p>
            <a:pPr lvl="1"/>
            <a:endParaRPr lang="en-US" sz="3200" dirty="0" smtClean="0"/>
          </a:p>
          <a:p>
            <a:pPr lvl="1"/>
            <a:endParaRPr lang="en-US" sz="3200" dirty="0" smtClean="0"/>
          </a:p>
        </p:txBody>
      </p:sp>
    </p:spTree>
    <p:extLst>
      <p:ext uri="{BB962C8B-B14F-4D97-AF65-F5344CB8AC3E}">
        <p14:creationId xmlns:p14="http://schemas.microsoft.com/office/powerpoint/2010/main" val="43801194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3200" y="249596"/>
            <a:ext cx="5562600" cy="1874460"/>
          </a:xfrm>
          <a:prstGeom prst="rect">
            <a:avLst/>
          </a:prstGeom>
          <a:noFill/>
        </p:spPr>
        <p:txBody>
          <a:bodyPr wrap="square" rtlCol="0">
            <a:normAutofit fontScale="77500" lnSpcReduction="20000"/>
          </a:bodyPr>
          <a:lstStyle/>
          <a:p>
            <a:r>
              <a:rPr lang="en-US" sz="5400" b="1" dirty="0" smtClean="0">
                <a:solidFill>
                  <a:schemeClr val="accent5">
                    <a:lumMod val="75000"/>
                  </a:schemeClr>
                </a:solidFill>
              </a:rPr>
              <a:t>Behavioral Health </a:t>
            </a:r>
            <a:r>
              <a:rPr lang="en-US" sz="5400" b="1" dirty="0" smtClean="0">
                <a:solidFill>
                  <a:schemeClr val="accent5">
                    <a:lumMod val="75000"/>
                  </a:schemeClr>
                </a:solidFill>
              </a:rPr>
              <a:t>Integration:  </a:t>
            </a:r>
          </a:p>
          <a:p>
            <a:r>
              <a:rPr lang="en-US" sz="5400" b="1" u="sng" dirty="0" smtClean="0">
                <a:solidFill>
                  <a:schemeClr val="accent5">
                    <a:lumMod val="75000"/>
                  </a:schemeClr>
                </a:solidFill>
              </a:rPr>
              <a:t>Agreements for Services</a:t>
            </a:r>
            <a:endParaRPr lang="en-US" sz="5400" b="1" u="sng" dirty="0">
              <a:solidFill>
                <a:schemeClr val="accent5">
                  <a:lumMod val="75000"/>
                </a:schemeClr>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5701" y="-7162800"/>
            <a:ext cx="7765662" cy="16476125"/>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Content Placeholder 2"/>
          <p:cNvSpPr txBox="1">
            <a:spLocks/>
          </p:cNvSpPr>
          <p:nvPr>
            <p:custDataLst>
              <p:tags r:id="rId1"/>
            </p:custDataLst>
          </p:nvPr>
        </p:nvSpPr>
        <p:spPr>
          <a:xfrm>
            <a:off x="2639961" y="1828800"/>
            <a:ext cx="6113070" cy="45259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3200" dirty="0" smtClean="0"/>
              <a:t>Describe model</a:t>
            </a:r>
          </a:p>
          <a:p>
            <a:pPr lvl="1"/>
            <a:r>
              <a:rPr lang="en-US" sz="3200" dirty="0" smtClean="0"/>
              <a:t>Describe staff role/job </a:t>
            </a:r>
            <a:r>
              <a:rPr lang="en-US" sz="3200" dirty="0" err="1" smtClean="0"/>
              <a:t>descrip</a:t>
            </a:r>
            <a:r>
              <a:rPr lang="en-US" sz="3200" dirty="0" smtClean="0"/>
              <a:t>.</a:t>
            </a:r>
          </a:p>
          <a:p>
            <a:pPr lvl="1"/>
            <a:r>
              <a:rPr lang="en-US" sz="3200" dirty="0" smtClean="0"/>
              <a:t>Describe funding &amp; Billing</a:t>
            </a:r>
          </a:p>
          <a:p>
            <a:pPr lvl="1"/>
            <a:r>
              <a:rPr lang="en-US" sz="3200" dirty="0" smtClean="0"/>
              <a:t>Worksite, equipment, etc.</a:t>
            </a:r>
          </a:p>
          <a:p>
            <a:pPr lvl="1"/>
            <a:r>
              <a:rPr lang="en-US" sz="3200" dirty="0" smtClean="0"/>
              <a:t>Hiring &amp; Supervision</a:t>
            </a:r>
          </a:p>
          <a:p>
            <a:pPr lvl="1"/>
            <a:r>
              <a:rPr lang="en-US" sz="3200" dirty="0" smtClean="0"/>
              <a:t>Monitoring, Evaluation, &amp; Communication</a:t>
            </a:r>
          </a:p>
          <a:p>
            <a:pPr lvl="1"/>
            <a:r>
              <a:rPr lang="en-US" sz="3200" dirty="0" smtClean="0"/>
              <a:t>Exchange </a:t>
            </a:r>
            <a:r>
              <a:rPr lang="en-US" sz="3200" dirty="0"/>
              <a:t>of Information</a:t>
            </a:r>
          </a:p>
          <a:p>
            <a:pPr lvl="1"/>
            <a:r>
              <a:rPr lang="en-US" sz="3200" dirty="0"/>
              <a:t>EMR </a:t>
            </a:r>
            <a:r>
              <a:rPr lang="en-US" sz="3200" dirty="0" err="1"/>
              <a:t>sytemsContract</a:t>
            </a:r>
            <a:r>
              <a:rPr lang="en-US" sz="3200" dirty="0"/>
              <a:t> for </a:t>
            </a:r>
            <a:r>
              <a:rPr lang="en-US" sz="3200" dirty="0" smtClean="0"/>
              <a:t>Services</a:t>
            </a:r>
            <a:endParaRPr lang="en-US" sz="3200" dirty="0"/>
          </a:p>
        </p:txBody>
      </p:sp>
    </p:spTree>
    <p:extLst>
      <p:ext uri="{BB962C8B-B14F-4D97-AF65-F5344CB8AC3E}">
        <p14:creationId xmlns:p14="http://schemas.microsoft.com/office/powerpoint/2010/main" val="2901036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9400" y="1447800"/>
            <a:ext cx="6096000" cy="4495800"/>
          </a:xfrm>
          <a:prstGeom prst="rect">
            <a:avLst/>
          </a:prstGeom>
          <a:noFill/>
        </p:spPr>
        <p:txBody>
          <a:bodyPr wrap="square" rtlCol="0">
            <a:normAutofit fontScale="70000" lnSpcReduction="20000"/>
          </a:bodyPr>
          <a:lstStyle/>
          <a:p>
            <a:r>
              <a:rPr lang="en-US" sz="7200" b="1" u="sng" dirty="0" smtClean="0">
                <a:solidFill>
                  <a:schemeClr val="accent5">
                    <a:lumMod val="75000"/>
                  </a:schemeClr>
                </a:solidFill>
              </a:rPr>
              <a:t>Lesson Learned</a:t>
            </a:r>
            <a:r>
              <a:rPr lang="en-US" sz="7200" b="1" dirty="0" smtClean="0">
                <a:solidFill>
                  <a:schemeClr val="accent5">
                    <a:lumMod val="75000"/>
                  </a:schemeClr>
                </a:solidFill>
              </a:rPr>
              <a:t>:</a:t>
            </a:r>
            <a:endParaRPr lang="en-US" sz="7200" b="1" dirty="0" smtClean="0">
              <a:solidFill>
                <a:schemeClr val="accent5">
                  <a:lumMod val="75000"/>
                </a:schemeClr>
              </a:solidFill>
            </a:endParaRPr>
          </a:p>
          <a:p>
            <a:r>
              <a:rPr lang="en-US" sz="7200" b="1" dirty="0" smtClean="0">
                <a:solidFill>
                  <a:schemeClr val="accent5">
                    <a:lumMod val="75000"/>
                  </a:schemeClr>
                </a:solidFill>
              </a:rPr>
              <a:t>Billing is confusing- talk with people that have been through it, confer with State, test it, keep learning. </a:t>
            </a:r>
            <a:endParaRPr lang="en-US" sz="3300" b="1" dirty="0">
              <a:solidFill>
                <a:schemeClr val="accent5">
                  <a:lumMod val="75000"/>
                </a:schemeClr>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0"/>
            <a:ext cx="7765662" cy="16476125"/>
          </a:xfrm>
          <a:prstGeom prst="rect">
            <a:avLst/>
          </a:prstGeom>
        </p:spPr>
      </p:pic>
    </p:spTree>
    <p:extLst>
      <p:ext uri="{BB962C8B-B14F-4D97-AF65-F5344CB8AC3E}">
        <p14:creationId xmlns:p14="http://schemas.microsoft.com/office/powerpoint/2010/main" val="268154352"/>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3200" y="249596"/>
            <a:ext cx="5562600" cy="1874460"/>
          </a:xfrm>
          <a:prstGeom prst="rect">
            <a:avLst/>
          </a:prstGeom>
          <a:noFill/>
        </p:spPr>
        <p:txBody>
          <a:bodyPr wrap="square" rtlCol="0">
            <a:normAutofit fontScale="85000" lnSpcReduction="20000"/>
          </a:bodyPr>
          <a:lstStyle/>
          <a:p>
            <a:r>
              <a:rPr lang="en-US" sz="5400" b="1" dirty="0" smtClean="0">
                <a:solidFill>
                  <a:schemeClr val="accent5">
                    <a:lumMod val="75000"/>
                  </a:schemeClr>
                </a:solidFill>
              </a:rPr>
              <a:t>Behavioral Health </a:t>
            </a:r>
            <a:r>
              <a:rPr lang="en-US" sz="5400" b="1" dirty="0" smtClean="0">
                <a:solidFill>
                  <a:schemeClr val="accent5">
                    <a:lumMod val="75000"/>
                  </a:schemeClr>
                </a:solidFill>
              </a:rPr>
              <a:t>Integration:  </a:t>
            </a:r>
          </a:p>
          <a:p>
            <a:r>
              <a:rPr lang="en-US" sz="5400" b="1" dirty="0" smtClean="0">
                <a:solidFill>
                  <a:schemeClr val="accent5">
                    <a:lumMod val="75000"/>
                  </a:schemeClr>
                </a:solidFill>
              </a:rPr>
              <a:t> </a:t>
            </a:r>
            <a:r>
              <a:rPr lang="en-US" sz="5400" b="1" u="sng" dirty="0" smtClean="0">
                <a:solidFill>
                  <a:schemeClr val="accent5">
                    <a:lumMod val="75000"/>
                  </a:schemeClr>
                </a:solidFill>
              </a:rPr>
              <a:t>Tackling Billing Issues</a:t>
            </a:r>
            <a:endParaRPr lang="en-US" sz="5400" b="1" u="sng" dirty="0">
              <a:solidFill>
                <a:schemeClr val="accent5">
                  <a:lumMod val="75000"/>
                </a:schemeClr>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Content Placeholder 2"/>
          <p:cNvSpPr txBox="1">
            <a:spLocks/>
          </p:cNvSpPr>
          <p:nvPr>
            <p:custDataLst>
              <p:tags r:id="rId1"/>
            </p:custDataLst>
          </p:nvPr>
        </p:nvSpPr>
        <p:spPr>
          <a:xfrm>
            <a:off x="2192730" y="2074288"/>
            <a:ext cx="611307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3200" dirty="0" smtClean="0"/>
              <a:t> Differentiate Mental Health and Behavioral Health</a:t>
            </a:r>
          </a:p>
          <a:p>
            <a:pPr lvl="1"/>
            <a:r>
              <a:rPr lang="en-US" sz="3200" dirty="0" smtClean="0"/>
              <a:t>Be clear about diagnosis type</a:t>
            </a:r>
          </a:p>
          <a:p>
            <a:pPr lvl="1"/>
            <a:r>
              <a:rPr lang="en-US" sz="3200" dirty="0" smtClean="0"/>
              <a:t>Warm-hand off not billable on same visit as medical (typically)</a:t>
            </a:r>
          </a:p>
          <a:p>
            <a:pPr lvl="1"/>
            <a:r>
              <a:rPr lang="en-US" sz="3200" dirty="0" smtClean="0"/>
              <a:t>All staff have to understand and document.</a:t>
            </a:r>
          </a:p>
          <a:p>
            <a:pPr lvl="1"/>
            <a:r>
              <a:rPr lang="en-US" sz="3200" dirty="0" smtClean="0"/>
              <a:t>Different Insurances= Different pay </a:t>
            </a:r>
          </a:p>
          <a:p>
            <a:pPr lvl="1"/>
            <a:endParaRPr lang="en-US" sz="3200" dirty="0" smtClean="0"/>
          </a:p>
        </p:txBody>
      </p:sp>
    </p:spTree>
    <p:extLst>
      <p:ext uri="{BB962C8B-B14F-4D97-AF65-F5344CB8AC3E}">
        <p14:creationId xmlns:p14="http://schemas.microsoft.com/office/powerpoint/2010/main" val="3161105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3200" y="249596"/>
            <a:ext cx="5562600" cy="1874460"/>
          </a:xfrm>
          <a:prstGeom prst="rect">
            <a:avLst/>
          </a:prstGeom>
          <a:noFill/>
        </p:spPr>
        <p:txBody>
          <a:bodyPr wrap="square" rtlCol="0">
            <a:normAutofit fontScale="85000" lnSpcReduction="20000"/>
          </a:bodyPr>
          <a:lstStyle/>
          <a:p>
            <a:r>
              <a:rPr lang="en-US" sz="5400" b="1" dirty="0" smtClean="0">
                <a:solidFill>
                  <a:schemeClr val="accent5">
                    <a:lumMod val="75000"/>
                  </a:schemeClr>
                </a:solidFill>
              </a:rPr>
              <a:t>Behavioral Health </a:t>
            </a:r>
            <a:r>
              <a:rPr lang="en-US" sz="5400" b="1" dirty="0" smtClean="0">
                <a:solidFill>
                  <a:schemeClr val="accent5">
                    <a:lumMod val="75000"/>
                  </a:schemeClr>
                </a:solidFill>
              </a:rPr>
              <a:t>Integration:  </a:t>
            </a:r>
          </a:p>
          <a:p>
            <a:r>
              <a:rPr lang="en-US" sz="5400" b="1" u="sng" dirty="0" smtClean="0">
                <a:solidFill>
                  <a:schemeClr val="accent5">
                    <a:lumMod val="75000"/>
                  </a:schemeClr>
                </a:solidFill>
              </a:rPr>
              <a:t>Billing Challenges</a:t>
            </a:r>
            <a:endParaRPr lang="en-US" sz="5400" b="1" u="sng" dirty="0">
              <a:solidFill>
                <a:schemeClr val="accent5">
                  <a:lumMod val="75000"/>
                </a:schemeClr>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Content Placeholder 2"/>
          <p:cNvSpPr txBox="1">
            <a:spLocks/>
          </p:cNvSpPr>
          <p:nvPr>
            <p:custDataLst>
              <p:tags r:id="rId1"/>
            </p:custDataLst>
          </p:nvPr>
        </p:nvSpPr>
        <p:spPr>
          <a:xfrm>
            <a:off x="2438400" y="2074288"/>
            <a:ext cx="58674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3200" dirty="0" smtClean="0"/>
              <a:t> </a:t>
            </a:r>
            <a:r>
              <a:rPr lang="en-US" sz="3200" dirty="0" smtClean="0"/>
              <a:t>Different EMRs</a:t>
            </a:r>
          </a:p>
          <a:p>
            <a:pPr lvl="1"/>
            <a:endParaRPr lang="en-US" sz="3200" dirty="0" smtClean="0"/>
          </a:p>
          <a:p>
            <a:pPr lvl="1"/>
            <a:r>
              <a:rPr lang="en-US" sz="3200" dirty="0" smtClean="0"/>
              <a:t>Different terminology</a:t>
            </a:r>
          </a:p>
          <a:p>
            <a:pPr lvl="1"/>
            <a:endParaRPr lang="en-US" sz="3200" dirty="0" smtClean="0"/>
          </a:p>
          <a:p>
            <a:pPr lvl="1"/>
            <a:r>
              <a:rPr lang="en-US" sz="3200" dirty="0" smtClean="0"/>
              <a:t>Different expectations</a:t>
            </a:r>
          </a:p>
          <a:p>
            <a:pPr lvl="1"/>
            <a:endParaRPr lang="en-US" sz="3200" dirty="0" smtClean="0"/>
          </a:p>
          <a:p>
            <a:pPr lvl="1"/>
            <a:r>
              <a:rPr lang="en-US" sz="3200" dirty="0" smtClean="0"/>
              <a:t>Diagnosis &amp; Coding</a:t>
            </a:r>
          </a:p>
          <a:p>
            <a:pPr lvl="1"/>
            <a:endParaRPr lang="en-US" sz="3200" dirty="0" smtClean="0"/>
          </a:p>
          <a:p>
            <a:pPr lvl="1"/>
            <a:endParaRPr lang="en-US" sz="3200" dirty="0" smtClean="0"/>
          </a:p>
          <a:p>
            <a:pPr lvl="1"/>
            <a:endParaRPr lang="en-US" sz="3200" dirty="0" smtClean="0"/>
          </a:p>
        </p:txBody>
      </p:sp>
    </p:spTree>
    <p:extLst>
      <p:ext uri="{BB962C8B-B14F-4D97-AF65-F5344CB8AC3E}">
        <p14:creationId xmlns:p14="http://schemas.microsoft.com/office/powerpoint/2010/main" val="1448932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1000"/>
                                        <p:tgtEl>
                                          <p:spTgt spid="5">
                                            <p:txEl>
                                              <p:pRg st="6" end="6"/>
                                            </p:txEl>
                                          </p:spTgt>
                                        </p:tgtEl>
                                      </p:cBhvr>
                                    </p:animEffect>
                                    <p:anim calcmode="lin" valueType="num">
                                      <p:cBhvr>
                                        <p:cTn id="2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3200" y="249596"/>
            <a:ext cx="5562600" cy="1874460"/>
          </a:xfrm>
          <a:prstGeom prst="rect">
            <a:avLst/>
          </a:prstGeom>
          <a:noFill/>
        </p:spPr>
        <p:txBody>
          <a:bodyPr wrap="square" rtlCol="0">
            <a:normAutofit fontScale="70000" lnSpcReduction="20000"/>
          </a:bodyPr>
          <a:lstStyle/>
          <a:p>
            <a:r>
              <a:rPr lang="en-US" sz="5400" b="1" dirty="0" smtClean="0">
                <a:solidFill>
                  <a:schemeClr val="accent5">
                    <a:lumMod val="75000"/>
                  </a:schemeClr>
                </a:solidFill>
              </a:rPr>
              <a:t>Behavioral Health </a:t>
            </a:r>
            <a:r>
              <a:rPr lang="en-US" sz="5400" b="1" dirty="0" smtClean="0">
                <a:solidFill>
                  <a:schemeClr val="accent5">
                    <a:lumMod val="75000"/>
                  </a:schemeClr>
                </a:solidFill>
              </a:rPr>
              <a:t>Integration:  </a:t>
            </a:r>
          </a:p>
          <a:p>
            <a:r>
              <a:rPr lang="en-US" sz="5400" b="1" u="sng" dirty="0" smtClean="0">
                <a:solidFill>
                  <a:schemeClr val="accent5">
                    <a:lumMod val="75000"/>
                  </a:schemeClr>
                </a:solidFill>
              </a:rPr>
              <a:t>Identify/Recruit/Hire Staff</a:t>
            </a:r>
            <a:endParaRPr lang="en-US" sz="5400" b="1" u="sng" dirty="0">
              <a:solidFill>
                <a:schemeClr val="accent5">
                  <a:lumMod val="75000"/>
                </a:schemeClr>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Content Placeholder 2"/>
          <p:cNvSpPr txBox="1">
            <a:spLocks/>
          </p:cNvSpPr>
          <p:nvPr>
            <p:custDataLst>
              <p:tags r:id="rId1"/>
            </p:custDataLst>
          </p:nvPr>
        </p:nvSpPr>
        <p:spPr>
          <a:xfrm>
            <a:off x="2514600" y="2124057"/>
            <a:ext cx="6400800" cy="442914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3200" dirty="0" smtClean="0"/>
              <a:t> Recruitment/Ads Describe Role</a:t>
            </a:r>
          </a:p>
          <a:p>
            <a:pPr lvl="1"/>
            <a:endParaRPr lang="en-US" sz="3200" dirty="0" smtClean="0"/>
          </a:p>
          <a:p>
            <a:pPr lvl="1"/>
            <a:r>
              <a:rPr lang="en-US" sz="3200" dirty="0" smtClean="0"/>
              <a:t>Screening of Applicants</a:t>
            </a:r>
          </a:p>
          <a:p>
            <a:pPr lvl="1"/>
            <a:endParaRPr lang="en-US" sz="3200" dirty="0" smtClean="0"/>
          </a:p>
          <a:p>
            <a:pPr lvl="1"/>
            <a:r>
              <a:rPr lang="en-US" sz="3200" dirty="0"/>
              <a:t> </a:t>
            </a:r>
            <a:r>
              <a:rPr lang="en-US" sz="3200" dirty="0" smtClean="0"/>
              <a:t>Specific Interview Questions with “Scenarios”</a:t>
            </a:r>
          </a:p>
          <a:p>
            <a:pPr lvl="1"/>
            <a:endParaRPr lang="en-US" sz="3200" dirty="0" smtClean="0"/>
          </a:p>
          <a:p>
            <a:pPr lvl="1"/>
            <a:r>
              <a:rPr lang="en-US" sz="3200" dirty="0" err="1" smtClean="0"/>
              <a:t>Flexiblity</a:t>
            </a:r>
            <a:r>
              <a:rPr lang="en-US" sz="3200" dirty="0" smtClean="0"/>
              <a:t>/Adaptability KEY</a:t>
            </a:r>
            <a:r>
              <a:rPr lang="en-US" sz="3200" dirty="0" smtClean="0"/>
              <a:t> </a:t>
            </a:r>
            <a:endParaRPr lang="en-US" sz="3200" dirty="0" smtClean="0"/>
          </a:p>
        </p:txBody>
      </p:sp>
    </p:spTree>
    <p:extLst>
      <p:ext uri="{BB962C8B-B14F-4D97-AF65-F5344CB8AC3E}">
        <p14:creationId xmlns:p14="http://schemas.microsoft.com/office/powerpoint/2010/main" val="3807197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1000"/>
                                        <p:tgtEl>
                                          <p:spTgt spid="5">
                                            <p:txEl>
                                              <p:pRg st="6" end="6"/>
                                            </p:txEl>
                                          </p:spTgt>
                                        </p:tgtEl>
                                      </p:cBhvr>
                                    </p:animEffect>
                                    <p:anim calcmode="lin" valueType="num">
                                      <p:cBhvr>
                                        <p:cTn id="2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922" y="685800"/>
            <a:ext cx="6781800" cy="2286000"/>
          </a:xfrm>
          <a:prstGeom prst="rect">
            <a:avLst/>
          </a:prstGeom>
          <a:noFill/>
        </p:spPr>
        <p:txBody>
          <a:bodyPr wrap="square" rtlCol="0">
            <a:normAutofit fontScale="92500" lnSpcReduction="10000"/>
          </a:bodyPr>
          <a:lstStyle/>
          <a:p>
            <a:r>
              <a:rPr lang="en-US" sz="5400" b="1" dirty="0" smtClean="0">
                <a:solidFill>
                  <a:schemeClr val="accent5">
                    <a:lumMod val="75000"/>
                  </a:schemeClr>
                </a:solidFill>
              </a:rPr>
              <a:t>Tillamook County Integration Project:</a:t>
            </a:r>
          </a:p>
          <a:p>
            <a:r>
              <a:rPr lang="en-US" sz="5400" b="1" dirty="0" smtClean="0">
                <a:solidFill>
                  <a:schemeClr val="accent5">
                    <a:lumMod val="75000"/>
                  </a:schemeClr>
                </a:solidFill>
              </a:rPr>
              <a:t>OUR JOURNEY</a:t>
            </a:r>
            <a:endParaRPr lang="en-US" sz="5400" b="1" dirty="0">
              <a:solidFill>
                <a:schemeClr val="accent5">
                  <a:lumMod val="75000"/>
                </a:schemeClr>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
        <p:nvSpPr>
          <p:cNvPr id="2" name="TextBox 1"/>
          <p:cNvSpPr txBox="1"/>
          <p:nvPr/>
        </p:nvSpPr>
        <p:spPr>
          <a:xfrm>
            <a:off x="609600" y="3276600"/>
            <a:ext cx="7848600" cy="2800767"/>
          </a:xfrm>
          <a:prstGeom prst="rect">
            <a:avLst/>
          </a:prstGeom>
          <a:noFill/>
        </p:spPr>
        <p:txBody>
          <a:bodyPr wrap="square" rtlCol="0">
            <a:spAutoFit/>
          </a:bodyPr>
          <a:lstStyle/>
          <a:p>
            <a:pPr marL="285750" indent="-285750">
              <a:buFont typeface="Arial" pitchFamily="34" charset="0"/>
              <a:buChar char="•"/>
            </a:pPr>
            <a:r>
              <a:rPr lang="en-US" sz="4400" dirty="0" smtClean="0"/>
              <a:t>When &amp; How we started</a:t>
            </a:r>
          </a:p>
          <a:p>
            <a:pPr marL="285750" indent="-285750">
              <a:buFont typeface="Arial" pitchFamily="34" charset="0"/>
              <a:buChar char="•"/>
            </a:pPr>
            <a:r>
              <a:rPr lang="en-US" sz="4400" dirty="0" smtClean="0"/>
              <a:t>Our Process</a:t>
            </a:r>
          </a:p>
          <a:p>
            <a:pPr marL="285750" indent="-285750">
              <a:buFont typeface="Arial" pitchFamily="34" charset="0"/>
              <a:buChar char="•"/>
            </a:pPr>
            <a:r>
              <a:rPr lang="en-US" sz="4400" dirty="0" smtClean="0"/>
              <a:t>Our Partnership and Funding</a:t>
            </a:r>
          </a:p>
          <a:p>
            <a:pPr marL="285750" indent="-285750">
              <a:buFont typeface="Arial" pitchFamily="34" charset="0"/>
              <a:buChar char="•"/>
            </a:pPr>
            <a:r>
              <a:rPr lang="en-US" sz="4400" dirty="0" smtClean="0"/>
              <a:t>Work Underway</a:t>
            </a:r>
            <a:endParaRPr lang="en-US" sz="4400" dirty="0"/>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putman\AppData\Local\Microsoft\Windows\Temporary Internet Files\Content.Outlook\P023D2A9\miracle_occu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76400"/>
            <a:ext cx="6019800" cy="5105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2400" y="762000"/>
            <a:ext cx="4257384" cy="646331"/>
          </a:xfrm>
          <a:prstGeom prst="rect">
            <a:avLst/>
          </a:prstGeom>
          <a:noFill/>
        </p:spPr>
        <p:txBody>
          <a:bodyPr wrap="none" rtlCol="0">
            <a:spAutoFit/>
          </a:bodyPr>
          <a:lstStyle/>
          <a:p>
            <a:r>
              <a:rPr lang="en-US" dirty="0" smtClean="0"/>
              <a:t> </a:t>
            </a:r>
            <a:r>
              <a:rPr lang="en-US" sz="3600" b="1" dirty="0" smtClean="0"/>
              <a:t>Miracles Do Happen</a:t>
            </a:r>
            <a:r>
              <a:rPr lang="en-US" sz="3600" dirty="0" smtClean="0"/>
              <a:t>!</a:t>
            </a:r>
            <a:endParaRPr lang="en-US" sz="3600" dirty="0"/>
          </a:p>
        </p:txBody>
      </p:sp>
    </p:spTree>
    <p:extLst>
      <p:ext uri="{BB962C8B-B14F-4D97-AF65-F5344CB8AC3E}">
        <p14:creationId xmlns:p14="http://schemas.microsoft.com/office/powerpoint/2010/main" val="653810122"/>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304800"/>
            <a:ext cx="4495800" cy="1143000"/>
          </a:xfrm>
        </p:spPr>
        <p:txBody>
          <a:bodyPr>
            <a:normAutofit fontScale="90000"/>
          </a:bodyPr>
          <a:lstStyle/>
          <a:p>
            <a:r>
              <a:rPr lang="en-US" b="1" dirty="0" smtClean="0">
                <a:solidFill>
                  <a:schemeClr val="accent5">
                    <a:lumMod val="75000"/>
                  </a:schemeClr>
                </a:solidFill>
              </a:rPr>
              <a:t>Discussion</a:t>
            </a:r>
            <a:br>
              <a:rPr lang="en-US" b="1" dirty="0" smtClean="0">
                <a:solidFill>
                  <a:schemeClr val="accent5">
                    <a:lumMod val="75000"/>
                  </a:schemeClr>
                </a:solidFill>
              </a:rPr>
            </a:br>
            <a:r>
              <a:rPr lang="en-US" b="1" dirty="0" smtClean="0">
                <a:solidFill>
                  <a:schemeClr val="accent5">
                    <a:lumMod val="75000"/>
                  </a:schemeClr>
                </a:solidFill>
              </a:rPr>
              <a:t>As time allows</a:t>
            </a:r>
            <a:endParaRPr lang="en-US" b="1" dirty="0">
              <a:solidFill>
                <a:schemeClr val="accent5">
                  <a:lumMod val="75000"/>
                </a:schemeClr>
              </a:solidFill>
            </a:endParaRPr>
          </a:p>
        </p:txBody>
      </p:sp>
      <p:sp>
        <p:nvSpPr>
          <p:cNvPr id="3" name="Content Placeholder 2"/>
          <p:cNvSpPr>
            <a:spLocks noGrp="1"/>
          </p:cNvSpPr>
          <p:nvPr>
            <p:ph idx="1"/>
            <p:custDataLst>
              <p:tags r:id="rId3"/>
            </p:custDataLst>
          </p:nvPr>
        </p:nvSpPr>
        <p:spPr>
          <a:xfrm>
            <a:off x="1066800" y="3733800"/>
            <a:ext cx="7620000" cy="2667000"/>
          </a:xfrm>
        </p:spPr>
        <p:txBody>
          <a:bodyPr>
            <a:noAutofit/>
          </a:bodyPr>
          <a:lstStyle/>
          <a:p>
            <a:r>
              <a:rPr lang="en-US" sz="5400" dirty="0" smtClean="0"/>
              <a:t>What would you do next to prepare for Behavioral </a:t>
            </a:r>
            <a:r>
              <a:rPr lang="en-US" sz="5400" dirty="0" smtClean="0"/>
              <a:t>Health Integration?</a:t>
            </a:r>
            <a:endParaRPr lang="en-US" sz="5400" dirty="0"/>
          </a:p>
        </p:txBody>
      </p:sp>
      <p:pic>
        <p:nvPicPr>
          <p:cNvPr id="307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86200" y="609600"/>
            <a:ext cx="4629150" cy="264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06580397"/>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2662" y="1676400"/>
            <a:ext cx="5670492" cy="4267200"/>
          </a:xfrm>
          <a:prstGeom prst="rect">
            <a:avLst/>
          </a:prstGeom>
          <a:noFill/>
        </p:spPr>
        <p:txBody>
          <a:bodyPr wrap="square" rtlCol="0">
            <a:normAutofit lnSpcReduction="10000"/>
          </a:bodyPr>
          <a:lstStyle/>
          <a:p>
            <a:r>
              <a:rPr lang="en-US" sz="7200" b="1" dirty="0" smtClean="0">
                <a:solidFill>
                  <a:schemeClr val="accent5">
                    <a:lumMod val="75000"/>
                  </a:schemeClr>
                </a:solidFill>
              </a:rPr>
              <a:t>Integration from our Client’s Perspective….</a:t>
            </a:r>
            <a:endParaRPr lang="en-US" sz="7200" b="1" dirty="0" smtClean="0">
              <a:solidFill>
                <a:schemeClr val="accent5">
                  <a:lumMod val="75000"/>
                </a:schemeClr>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extLst>
      <p:ext uri="{BB962C8B-B14F-4D97-AF65-F5344CB8AC3E}">
        <p14:creationId xmlns:p14="http://schemas.microsoft.com/office/powerpoint/2010/main" val="254568217"/>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solidFill>
                  <a:schemeClr val="accent5">
                    <a:lumMod val="75000"/>
                  </a:schemeClr>
                </a:solidFill>
              </a:rPr>
              <a:t>Who’s Who</a:t>
            </a:r>
            <a:endParaRPr lang="en-US" b="1" dirty="0">
              <a:solidFill>
                <a:schemeClr val="accent5">
                  <a:lumMod val="75000"/>
                </a:schemeClr>
              </a:solidFill>
            </a:endParaRPr>
          </a:p>
        </p:txBody>
      </p:sp>
      <p:graphicFrame>
        <p:nvGraphicFramePr>
          <p:cNvPr id="5" name="Content Placeholder 4"/>
          <p:cNvGraphicFramePr>
            <a:graphicFrameLocks noGrp="1"/>
          </p:cNvGraphicFramePr>
          <p:nvPr>
            <p:ph idx="1"/>
            <p:custDataLst>
              <p:tags r:id="rId3"/>
            </p:custDataLst>
            <p:extLst>
              <p:ext uri="{D42A27DB-BD31-4B8C-83A1-F6EECF244321}">
                <p14:modId xmlns:p14="http://schemas.microsoft.com/office/powerpoint/2010/main" val="3089130737"/>
              </p:ext>
            </p:extLst>
          </p:nvPr>
        </p:nvGraphicFramePr>
        <p:xfrm>
          <a:off x="2041634" y="1838434"/>
          <a:ext cx="5486400" cy="3327400"/>
        </p:xfrm>
        <a:graphic>
          <a:graphicData uri="http://schemas.openxmlformats.org/drawingml/2006/table">
            <a:tbl>
              <a:tblPr firstRow="1" bandRow="1">
                <a:tableStyleId>{5FD0F851-EC5A-4D38-B0AD-8093EC10F338}</a:tableStyleId>
              </a:tblPr>
              <a:tblGrid>
                <a:gridCol w="1866507"/>
                <a:gridCol w="3619893"/>
              </a:tblGrid>
              <a:tr h="665480">
                <a:tc>
                  <a:txBody>
                    <a:bodyPr/>
                    <a:lstStyle/>
                    <a:p>
                      <a:r>
                        <a:rPr lang="en-US" dirty="0" smtClean="0"/>
                        <a:t>Lead</a:t>
                      </a:r>
                      <a:endParaRPr lang="en-US" dirty="0"/>
                    </a:p>
                  </a:txBody>
                  <a:tcPr anchor="b"/>
                </a:tc>
                <a:tc>
                  <a:txBody>
                    <a:bodyPr/>
                    <a:lstStyle/>
                    <a:p>
                      <a:r>
                        <a:rPr lang="en-US" dirty="0" smtClean="0"/>
                        <a:t>Contact information</a:t>
                      </a:r>
                      <a:endParaRPr lang="en-US" dirty="0"/>
                    </a:p>
                  </a:txBody>
                  <a:tcPr anchor="b"/>
                </a:tc>
              </a:tr>
              <a:tr h="665480">
                <a:tc>
                  <a:txBody>
                    <a:bodyPr/>
                    <a:lstStyle/>
                    <a:p>
                      <a:r>
                        <a:rPr lang="en-US" dirty="0" smtClean="0"/>
                        <a:t>Marlene Putman</a:t>
                      </a:r>
                      <a:endParaRPr lang="en-US" dirty="0"/>
                    </a:p>
                  </a:txBody>
                  <a:tcPr/>
                </a:tc>
                <a:tc>
                  <a:txBody>
                    <a:bodyPr/>
                    <a:lstStyle/>
                    <a:p>
                      <a:r>
                        <a:rPr lang="en-US" dirty="0" smtClean="0">
                          <a:hlinkClick r:id="rId6"/>
                        </a:rPr>
                        <a:t>mputman@co.tillamook.or.us</a:t>
                      </a:r>
                      <a:endParaRPr lang="en-US" dirty="0"/>
                    </a:p>
                  </a:txBody>
                  <a:tcPr/>
                </a:tc>
              </a:tr>
              <a:tr h="665480">
                <a:tc>
                  <a:txBody>
                    <a:bodyPr/>
                    <a:lstStyle/>
                    <a:p>
                      <a:r>
                        <a:rPr lang="en-US" dirty="0" smtClean="0"/>
                        <a:t>Frank Hanna-Williams</a:t>
                      </a:r>
                      <a:endParaRPr lang="en-US" dirty="0"/>
                    </a:p>
                  </a:txBody>
                  <a:tcPr/>
                </a:tc>
                <a:tc>
                  <a:txBody>
                    <a:bodyPr/>
                    <a:lstStyle/>
                    <a:p>
                      <a:r>
                        <a:rPr lang="en-US" dirty="0" smtClean="0">
                          <a:hlinkClick r:id="rId7"/>
                        </a:rPr>
                        <a:t>frankhw@tfcc.org</a:t>
                      </a:r>
                      <a:endParaRPr lang="en-US" dirty="0"/>
                    </a:p>
                  </a:txBody>
                  <a:tcPr/>
                </a:tc>
              </a:tr>
              <a:tr h="665480">
                <a:tc>
                  <a:txBody>
                    <a:bodyPr/>
                    <a:lstStyle/>
                    <a:p>
                      <a:r>
                        <a:rPr lang="en-US" dirty="0" smtClean="0"/>
                        <a:t>Barbara Weathersby</a:t>
                      </a:r>
                      <a:endParaRPr lang="en-US" dirty="0"/>
                    </a:p>
                  </a:txBody>
                  <a:tcPr/>
                </a:tc>
                <a:tc>
                  <a:txBody>
                    <a:bodyPr/>
                    <a:lstStyle/>
                    <a:p>
                      <a:r>
                        <a:rPr lang="en-US" dirty="0" smtClean="0">
                          <a:hlinkClick r:id="rId8"/>
                        </a:rPr>
                        <a:t>bweather@co.tillamook.or.us</a:t>
                      </a:r>
                      <a:endParaRPr lang="en-US" dirty="0"/>
                    </a:p>
                  </a:txBody>
                  <a:tcPr/>
                </a:tc>
              </a:tr>
              <a:tr h="665480">
                <a:tc>
                  <a:txBody>
                    <a:bodyPr/>
                    <a:lstStyle/>
                    <a:p>
                      <a:endParaRPr lang="en-US" dirty="0"/>
                    </a:p>
                  </a:txBody>
                  <a:tcPr/>
                </a:tc>
                <a:tc>
                  <a:txBody>
                    <a:bodyPr/>
                    <a:lstStyle/>
                    <a:p>
                      <a:endParaRPr lang="en-US" dirty="0"/>
                    </a:p>
                  </a:txBody>
                  <a:tcPr/>
                </a:tc>
              </a:tr>
            </a:tbl>
          </a:graphicData>
        </a:graphic>
      </p:graphicFrame>
    </p:spTree>
    <p:custDataLst>
      <p:tags r:id="rId1"/>
    </p:custDataLst>
    <p:extLst>
      <p:ext uri="{BB962C8B-B14F-4D97-AF65-F5344CB8AC3E}">
        <p14:creationId xmlns:p14="http://schemas.microsoft.com/office/powerpoint/2010/main" val="1629684700"/>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Line 2"/>
          <p:cNvSpPr>
            <a:spLocks noChangeShapeType="1"/>
          </p:cNvSpPr>
          <p:nvPr>
            <p:custDataLst>
              <p:tags r:id="rId2"/>
            </p:custDataLst>
          </p:nvPr>
        </p:nvSpPr>
        <p:spPr bwMode="auto">
          <a:xfrm>
            <a:off x="1249363" y="5799138"/>
            <a:ext cx="7208837" cy="0"/>
          </a:xfrm>
          <a:prstGeom prst="line">
            <a:avLst/>
          </a:prstGeom>
          <a:noFill/>
          <a:ln w="57150">
            <a:solidFill>
              <a:schemeClr val="tx2"/>
            </a:solidFill>
            <a:round/>
            <a:headEnd/>
            <a:tailEnd type="triangle" w="med" len="med"/>
          </a:ln>
          <a:effectLst/>
        </p:spPr>
        <p:txBody>
          <a:bodyPr>
            <a:spAutoFit/>
          </a:bodyPr>
          <a:lstStyle/>
          <a:p>
            <a:pPr>
              <a:defRPr/>
            </a:pPr>
            <a:endParaRPr lang="en-US"/>
          </a:p>
        </p:txBody>
      </p:sp>
      <p:sp>
        <p:nvSpPr>
          <p:cNvPr id="627715" name="Line 3"/>
          <p:cNvSpPr>
            <a:spLocks noChangeShapeType="1"/>
          </p:cNvSpPr>
          <p:nvPr>
            <p:custDataLst>
              <p:tags r:id="rId3"/>
            </p:custDataLst>
          </p:nvPr>
        </p:nvSpPr>
        <p:spPr bwMode="auto">
          <a:xfrm flipH="1" flipV="1">
            <a:off x="1242990" y="1898319"/>
            <a:ext cx="15875" cy="3916363"/>
          </a:xfrm>
          <a:prstGeom prst="line">
            <a:avLst/>
          </a:prstGeom>
          <a:noFill/>
          <a:ln w="57150">
            <a:solidFill>
              <a:schemeClr val="tx2"/>
            </a:solidFill>
            <a:round/>
            <a:headEnd/>
            <a:tailEnd type="triangle" w="med" len="med"/>
          </a:ln>
          <a:effectLst/>
        </p:spPr>
        <p:txBody>
          <a:bodyPr>
            <a:spAutoFit/>
          </a:bodyPr>
          <a:lstStyle/>
          <a:p>
            <a:pPr>
              <a:defRPr/>
            </a:pPr>
            <a:endParaRPr lang="en-US"/>
          </a:p>
        </p:txBody>
      </p:sp>
      <p:sp>
        <p:nvSpPr>
          <p:cNvPr id="22532" name="Text Box 4"/>
          <p:cNvSpPr txBox="1">
            <a:spLocks noChangeArrowheads="1"/>
          </p:cNvSpPr>
          <p:nvPr>
            <p:custDataLst>
              <p:tags r:id="rId4"/>
            </p:custDataLst>
          </p:nvPr>
        </p:nvSpPr>
        <p:spPr bwMode="auto">
          <a:xfrm>
            <a:off x="1447800" y="5862638"/>
            <a:ext cx="6781800" cy="369332"/>
          </a:xfrm>
          <a:prstGeom prst="rect">
            <a:avLst/>
          </a:prstGeom>
          <a:noFill/>
          <a:ln w="3175">
            <a:noFill/>
            <a:miter lim="800000"/>
            <a:headEnd/>
            <a:tailEnd/>
          </a:ln>
        </p:spPr>
        <p:txBody>
          <a:bodyPr wrap="square">
            <a:normAutofit/>
          </a:bodyPr>
          <a:lstStyle/>
          <a:p>
            <a:pPr algn="ctr"/>
            <a:r>
              <a:rPr lang="en-US" dirty="0" smtClean="0"/>
              <a:t>Time Spent</a:t>
            </a:r>
            <a:endParaRPr lang="en-US" dirty="0">
              <a:effectLst/>
            </a:endParaRPr>
          </a:p>
        </p:txBody>
      </p:sp>
      <p:sp>
        <p:nvSpPr>
          <p:cNvPr id="22533" name="Text Box 5"/>
          <p:cNvSpPr txBox="1">
            <a:spLocks noChangeArrowheads="1"/>
          </p:cNvSpPr>
          <p:nvPr>
            <p:custDataLst>
              <p:tags r:id="rId5"/>
            </p:custDataLst>
          </p:nvPr>
        </p:nvSpPr>
        <p:spPr bwMode="auto">
          <a:xfrm rot="-5400000">
            <a:off x="-897251" y="3759802"/>
            <a:ext cx="3709340" cy="369332"/>
          </a:xfrm>
          <a:prstGeom prst="rect">
            <a:avLst/>
          </a:prstGeom>
          <a:noFill/>
          <a:ln w="3175">
            <a:noFill/>
            <a:miter lim="800000"/>
            <a:headEnd/>
            <a:tailEnd/>
          </a:ln>
        </p:spPr>
        <p:txBody>
          <a:bodyPr wrap="square">
            <a:normAutofit/>
          </a:bodyPr>
          <a:lstStyle/>
          <a:p>
            <a:pPr algn="ctr"/>
            <a:r>
              <a:rPr lang="en-US" dirty="0" smtClean="0">
                <a:effectLst/>
              </a:rPr>
              <a:t>Integration Efforts</a:t>
            </a:r>
            <a:endParaRPr lang="en-US" dirty="0">
              <a:effectLst/>
            </a:endParaRPr>
          </a:p>
        </p:txBody>
      </p:sp>
      <p:sp>
        <p:nvSpPr>
          <p:cNvPr id="627722" name="AutoShape 10"/>
          <p:cNvSpPr>
            <a:spLocks noChangeArrowheads="1"/>
          </p:cNvSpPr>
          <p:nvPr>
            <p:custDataLst>
              <p:tags r:id="rId6"/>
            </p:custDataLst>
          </p:nvPr>
        </p:nvSpPr>
        <p:spPr bwMode="invGray">
          <a:xfrm>
            <a:off x="1756484" y="4329094"/>
            <a:ext cx="1753651" cy="1222157"/>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a:pPr>
            <a:r>
              <a:rPr lang="en-US" sz="2000" dirty="0" smtClean="0">
                <a:latin typeface="Segoe Semibold" pitchFamily="34" charset="0"/>
              </a:rPr>
              <a:t>Great Idea!!</a:t>
            </a:r>
          </a:p>
          <a:p>
            <a:pPr algn="ctr">
              <a:defRPr/>
            </a:pPr>
            <a:r>
              <a:rPr lang="en-US" sz="2000" dirty="0" smtClean="0">
                <a:latin typeface="Segoe Semibold" pitchFamily="34" charset="0"/>
              </a:rPr>
              <a:t>How we started</a:t>
            </a:r>
            <a:endParaRPr lang="en-US" sz="2000" dirty="0"/>
          </a:p>
        </p:txBody>
      </p:sp>
      <p:sp>
        <p:nvSpPr>
          <p:cNvPr id="627725" name="AutoShape 13"/>
          <p:cNvSpPr>
            <a:spLocks noChangeArrowheads="1"/>
          </p:cNvSpPr>
          <p:nvPr>
            <p:custDataLst>
              <p:tags r:id="rId7"/>
            </p:custDataLst>
          </p:nvPr>
        </p:nvSpPr>
        <p:spPr bwMode="invGray">
          <a:xfrm>
            <a:off x="6335671" y="2089798"/>
            <a:ext cx="1743878" cy="1212785"/>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a:pPr>
            <a:r>
              <a:rPr lang="en-US" sz="2000" dirty="0" smtClean="0"/>
              <a:t>Making It Work!!</a:t>
            </a:r>
          </a:p>
          <a:p>
            <a:pPr algn="ctr">
              <a:defRPr/>
            </a:pPr>
            <a:r>
              <a:rPr lang="en-US" sz="2000" dirty="0" smtClean="0"/>
              <a:t>Partnerships &amp; Funding</a:t>
            </a:r>
            <a:endParaRPr lang="en-US" sz="2000" dirty="0"/>
          </a:p>
        </p:txBody>
      </p:sp>
      <p:sp>
        <p:nvSpPr>
          <p:cNvPr id="627728" name="Rectangle 16"/>
          <p:cNvSpPr>
            <a:spLocks noGrp="1" noChangeArrowheads="1"/>
          </p:cNvSpPr>
          <p:nvPr>
            <p:ph type="title"/>
            <p:custDataLst>
              <p:tags r:id="rId8"/>
            </p:custDataLst>
          </p:nvPr>
        </p:nvSpPr>
        <p:spPr>
          <a:xfrm>
            <a:off x="841248" y="301752"/>
            <a:ext cx="8077200" cy="1143000"/>
          </a:xfrm>
        </p:spPr>
        <p:txBody>
          <a:bodyPr/>
          <a:lstStyle/>
          <a:p>
            <a:pPr>
              <a:defRPr/>
            </a:pPr>
            <a:r>
              <a:rPr lang="en-US" b="1" dirty="0" smtClean="0">
                <a:solidFill>
                  <a:schemeClr val="accent5">
                    <a:lumMod val="75000"/>
                  </a:schemeClr>
                </a:solidFill>
              </a:rPr>
              <a:t>The Journey</a:t>
            </a:r>
          </a:p>
        </p:txBody>
      </p:sp>
      <p:sp>
        <p:nvSpPr>
          <p:cNvPr id="17" name="AutoShape 10"/>
          <p:cNvSpPr>
            <a:spLocks noChangeArrowheads="1"/>
          </p:cNvSpPr>
          <p:nvPr>
            <p:custDataLst>
              <p:tags r:id="rId9"/>
            </p:custDataLst>
          </p:nvPr>
        </p:nvSpPr>
        <p:spPr bwMode="invGray">
          <a:xfrm>
            <a:off x="4191000" y="3276600"/>
            <a:ext cx="1753651" cy="1222157"/>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a:pPr>
            <a:r>
              <a:rPr lang="en-US" sz="2000" dirty="0" smtClean="0">
                <a:latin typeface="Segoe Semibold" pitchFamily="34" charset="0"/>
              </a:rPr>
              <a:t>Now What?!!</a:t>
            </a:r>
          </a:p>
          <a:p>
            <a:pPr algn="ctr">
              <a:defRPr/>
            </a:pPr>
            <a:r>
              <a:rPr lang="en-US" sz="2000" dirty="0" smtClean="0">
                <a:latin typeface="Segoe Semibold" pitchFamily="34" charset="0"/>
              </a:rPr>
              <a:t>Our Process</a:t>
            </a:r>
            <a:endParaRPr lang="en-US" sz="2000" dirty="0"/>
          </a:p>
        </p:txBody>
      </p:sp>
      <p:sp>
        <p:nvSpPr>
          <p:cNvPr id="11" name="Freeform 15"/>
          <p:cNvSpPr>
            <a:spLocks/>
          </p:cNvSpPr>
          <p:nvPr>
            <p:custDataLst>
              <p:tags r:id="rId10"/>
            </p:custDataLst>
          </p:nvPr>
        </p:nvSpPr>
        <p:spPr bwMode="auto">
          <a:xfrm rot="21240482">
            <a:off x="2519412" y="1676400"/>
            <a:ext cx="3728988" cy="2313711"/>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gradFill rotWithShape="1">
            <a:gsLst>
              <a:gs pos="0">
                <a:schemeClr val="accent5"/>
              </a:gs>
              <a:gs pos="100000">
                <a:schemeClr val="accent4"/>
              </a:gs>
            </a:gsLst>
            <a:lin ang="18900000" scaled="1"/>
          </a:gradFill>
          <a:ln w="3175" cap="flat" cmpd="sng">
            <a:noFill/>
            <a:prstDash val="solid"/>
            <a:round/>
            <a:headEnd/>
            <a:tailEnd/>
          </a:ln>
          <a:effectLst/>
        </p:spPr>
        <p:txBody>
          <a:bodyPr wrap="none" anchor="ctr">
            <a:noAutofit/>
          </a:bodyPr>
          <a:lstStyle/>
          <a:p>
            <a:pPr>
              <a:defRPr/>
            </a:pPr>
            <a:endParaRPr lang="en-US"/>
          </a:p>
        </p:txBody>
      </p:sp>
    </p:spTree>
    <p:custDataLst>
      <p:tags r:id="rId1"/>
    </p:custDataLst>
    <p:extLst>
      <p:ext uri="{BB962C8B-B14F-4D97-AF65-F5344CB8AC3E}">
        <p14:creationId xmlns:p14="http://schemas.microsoft.com/office/powerpoint/2010/main" val="1038081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95600" y="2087940"/>
            <a:ext cx="6019800" cy="3855660"/>
          </a:xfrm>
          <a:prstGeom prst="rect">
            <a:avLst/>
          </a:prstGeom>
          <a:noFill/>
        </p:spPr>
        <p:txBody>
          <a:bodyPr wrap="square" rtlCol="0">
            <a:normAutofit/>
          </a:bodyPr>
          <a:lstStyle/>
          <a:p>
            <a:r>
              <a:rPr lang="en-US" sz="7200" b="1" dirty="0" smtClean="0">
                <a:solidFill>
                  <a:schemeClr val="accent5">
                    <a:lumMod val="75000"/>
                  </a:schemeClr>
                </a:solidFill>
              </a:rPr>
              <a:t>Readiness Exercise</a:t>
            </a:r>
          </a:p>
          <a:p>
            <a:r>
              <a:rPr lang="en-US" sz="3300" b="1" dirty="0" smtClean="0">
                <a:solidFill>
                  <a:schemeClr val="accent5">
                    <a:lumMod val="75000"/>
                  </a:schemeClr>
                </a:solidFill>
              </a:rPr>
              <a:t>(Readiness Assessment in Folder)</a:t>
            </a:r>
            <a:endParaRPr lang="en-US" sz="3300" b="1" dirty="0">
              <a:solidFill>
                <a:schemeClr val="accent5">
                  <a:lumMod val="75000"/>
                </a:schemeClr>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152400"/>
            <a:ext cx="7765662" cy="16476125"/>
          </a:xfrm>
          <a:prstGeom prst="rect">
            <a:avLst/>
          </a:prstGeom>
        </p:spPr>
      </p:pic>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normAutofit fontScale="90000"/>
          </a:bodyPr>
          <a:lstStyle/>
          <a:p>
            <a:r>
              <a:rPr lang="en-US" b="1" dirty="0" smtClean="0">
                <a:solidFill>
                  <a:schemeClr val="accent5">
                    <a:lumMod val="75000"/>
                  </a:schemeClr>
                </a:solidFill>
              </a:rPr>
              <a:t>Behavioral Health Integration:</a:t>
            </a:r>
            <a:br>
              <a:rPr lang="en-US" b="1" dirty="0" smtClean="0">
                <a:solidFill>
                  <a:schemeClr val="accent5">
                    <a:lumMod val="75000"/>
                  </a:schemeClr>
                </a:solidFill>
              </a:rPr>
            </a:br>
            <a:r>
              <a:rPr lang="en-US" b="1" dirty="0" smtClean="0">
                <a:solidFill>
                  <a:schemeClr val="accent5">
                    <a:lumMod val="75000"/>
                  </a:schemeClr>
                </a:solidFill>
              </a:rPr>
              <a:t>What it looks like On The Ground</a:t>
            </a:r>
            <a:endParaRPr lang="en-US" b="1" dirty="0">
              <a:solidFill>
                <a:schemeClr val="accent5">
                  <a:lumMod val="75000"/>
                </a:schemeClr>
              </a:solidFill>
            </a:endParaRPr>
          </a:p>
        </p:txBody>
      </p:sp>
      <p:sp>
        <p:nvSpPr>
          <p:cNvPr id="3" name="Content Placeholder 2"/>
          <p:cNvSpPr>
            <a:spLocks noGrp="1"/>
          </p:cNvSpPr>
          <p:nvPr>
            <p:ph sz="half" idx="1"/>
            <p:custDataLst>
              <p:tags r:id="rId3"/>
            </p:custDataLst>
          </p:nvPr>
        </p:nvSpPr>
        <p:spPr>
          <a:xfrm>
            <a:off x="838200" y="1524000"/>
            <a:ext cx="4267200" cy="4525963"/>
          </a:xfrm>
        </p:spPr>
        <p:txBody>
          <a:bodyPr>
            <a:normAutofit fontScale="92500" lnSpcReduction="20000"/>
          </a:bodyPr>
          <a:lstStyle/>
          <a:p>
            <a:r>
              <a:rPr lang="en-US" sz="3200" dirty="0" smtClean="0"/>
              <a:t>Recruitment, Job Description &amp; Role</a:t>
            </a:r>
          </a:p>
          <a:p>
            <a:endParaRPr lang="en-US" sz="3200" dirty="0" smtClean="0"/>
          </a:p>
          <a:p>
            <a:r>
              <a:rPr lang="en-US" sz="3200" dirty="0" smtClean="0"/>
              <a:t>Shadowing,  Care Teams, Interaction</a:t>
            </a:r>
          </a:p>
          <a:p>
            <a:pPr marL="0" indent="0">
              <a:buNone/>
            </a:pPr>
            <a:endParaRPr lang="en-US" sz="3200" dirty="0" smtClean="0"/>
          </a:p>
          <a:p>
            <a:r>
              <a:rPr lang="en-US" sz="3200" dirty="0" smtClean="0"/>
              <a:t>What’s in a Name?</a:t>
            </a:r>
          </a:p>
          <a:p>
            <a:pPr lvl="1"/>
            <a:r>
              <a:rPr lang="en-US" sz="3200" dirty="0" smtClean="0"/>
              <a:t>Provider?</a:t>
            </a:r>
          </a:p>
          <a:p>
            <a:pPr lvl="1"/>
            <a:r>
              <a:rPr lang="en-US" sz="3200" dirty="0" smtClean="0"/>
              <a:t>Consultant?</a:t>
            </a:r>
          </a:p>
          <a:p>
            <a:pPr lvl="1"/>
            <a:r>
              <a:rPr lang="en-US" sz="3200" dirty="0" smtClean="0"/>
              <a:t>Specialist?</a:t>
            </a:r>
            <a:endParaRPr lang="en-US" sz="32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362200"/>
            <a:ext cx="3048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3995882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105576"/>
            <a:ext cx="2667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838200" y="306168"/>
            <a:ext cx="8077200" cy="1143000"/>
          </a:xfrm>
        </p:spPr>
        <p:txBody>
          <a:bodyPr>
            <a:normAutofit fontScale="90000"/>
          </a:bodyPr>
          <a:lstStyle/>
          <a:p>
            <a:r>
              <a:rPr lang="en-US" b="1" dirty="0" smtClean="0">
                <a:solidFill>
                  <a:schemeClr val="accent5">
                    <a:lumMod val="75000"/>
                  </a:schemeClr>
                </a:solidFill>
              </a:rPr>
              <a:t>Behavioral Health Integration:</a:t>
            </a:r>
            <a:br>
              <a:rPr lang="en-US" b="1" dirty="0" smtClean="0">
                <a:solidFill>
                  <a:schemeClr val="accent5">
                    <a:lumMod val="75000"/>
                  </a:schemeClr>
                </a:solidFill>
              </a:rPr>
            </a:br>
            <a:r>
              <a:rPr lang="en-US" b="1" dirty="0" smtClean="0">
                <a:solidFill>
                  <a:schemeClr val="accent5">
                    <a:lumMod val="75000"/>
                  </a:schemeClr>
                </a:solidFill>
              </a:rPr>
              <a:t>What it looks like On The Ground</a:t>
            </a:r>
            <a:endParaRPr lang="en-US" b="1" dirty="0">
              <a:solidFill>
                <a:schemeClr val="accent5">
                  <a:lumMod val="75000"/>
                </a:schemeClr>
              </a:solidFill>
            </a:endParaRPr>
          </a:p>
        </p:txBody>
      </p:sp>
      <p:sp>
        <p:nvSpPr>
          <p:cNvPr id="3" name="Content Placeholder 2"/>
          <p:cNvSpPr>
            <a:spLocks noGrp="1"/>
          </p:cNvSpPr>
          <p:nvPr>
            <p:ph sz="half" idx="1"/>
            <p:custDataLst>
              <p:tags r:id="rId3"/>
            </p:custDataLst>
          </p:nvPr>
        </p:nvSpPr>
        <p:spPr>
          <a:xfrm>
            <a:off x="914400" y="2053990"/>
            <a:ext cx="8077200" cy="4270609"/>
          </a:xfrm>
        </p:spPr>
        <p:txBody>
          <a:bodyPr>
            <a:normAutofit/>
          </a:bodyPr>
          <a:lstStyle/>
          <a:p>
            <a:r>
              <a:rPr lang="en-US" sz="3200" dirty="0" smtClean="0"/>
              <a:t>Shadowing – Providers, clinical &amp; Front desk</a:t>
            </a:r>
          </a:p>
          <a:p>
            <a:endParaRPr lang="en-US" sz="3200" dirty="0" smtClean="0"/>
          </a:p>
          <a:p>
            <a:r>
              <a:rPr lang="en-US" sz="3200" dirty="0" smtClean="0"/>
              <a:t>Care Teams – Huddles &amp; Hand-offs</a:t>
            </a:r>
          </a:p>
          <a:p>
            <a:pPr marL="0" indent="0">
              <a:buNone/>
            </a:pPr>
            <a:r>
              <a:rPr lang="en-US" sz="3200" dirty="0" smtClean="0"/>
              <a:t> </a:t>
            </a:r>
          </a:p>
          <a:p>
            <a:r>
              <a:rPr lang="en-US" sz="3200" dirty="0" smtClean="0"/>
              <a:t>Interaction – Hallways &amp; Always</a:t>
            </a:r>
          </a:p>
          <a:p>
            <a:endParaRPr lang="en-US" sz="3200" dirty="0" smtClean="0"/>
          </a:p>
          <a:p>
            <a:r>
              <a:rPr lang="en-US" sz="3200" dirty="0" smtClean="0"/>
              <a:t>Triage – Phone &amp; Front</a:t>
            </a:r>
          </a:p>
          <a:p>
            <a:endParaRPr lang="en-US" sz="3200" dirty="0" smtClean="0"/>
          </a:p>
          <a:p>
            <a:pPr marL="0" indent="0">
              <a:buNone/>
            </a:pPr>
            <a:endParaRPr lang="en-US" sz="3200" dirty="0" smtClean="0"/>
          </a:p>
          <a:p>
            <a:pPr marL="457200" lvl="1" indent="0">
              <a:buNone/>
            </a:pPr>
            <a:endParaRPr lang="en-US" sz="3200" dirty="0"/>
          </a:p>
        </p:txBody>
      </p:sp>
    </p:spTree>
    <p:custDataLst>
      <p:tags r:id="rId1"/>
    </p:custDataLst>
    <p:extLst>
      <p:ext uri="{BB962C8B-B14F-4D97-AF65-F5344CB8AC3E}">
        <p14:creationId xmlns:p14="http://schemas.microsoft.com/office/powerpoint/2010/main" val="41466419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Patient-Centered Medical Home </a:t>
            </a:r>
            <a:r>
              <a:rPr lang="en-US" dirty="0" smtClean="0"/>
              <a:t/>
            </a:r>
            <a:br>
              <a:rPr lang="en-US" dirty="0" smtClean="0"/>
            </a:br>
            <a:r>
              <a:rPr lang="en-US" dirty="0" smtClean="0"/>
              <a:t>Care Teams</a:t>
            </a:r>
            <a:endParaRPr lang="en-US" dirty="0"/>
          </a:p>
        </p:txBody>
      </p:sp>
      <p:sp>
        <p:nvSpPr>
          <p:cNvPr id="3" name="Content Placeholder 2"/>
          <p:cNvSpPr>
            <a:spLocks noGrp="1"/>
          </p:cNvSpPr>
          <p:nvPr>
            <p:ph idx="1"/>
          </p:nvPr>
        </p:nvSpPr>
        <p:spPr>
          <a:xfrm>
            <a:off x="762000" y="1447801"/>
            <a:ext cx="8077200" cy="4445976"/>
          </a:xfrm>
        </p:spPr>
        <p:txBody>
          <a:bodyPr/>
          <a:lstStyle/>
          <a:p>
            <a:r>
              <a:rPr lang="en-US" b="1" u="sng" dirty="0" smtClean="0"/>
              <a:t>Principles: </a:t>
            </a:r>
            <a:r>
              <a:rPr lang="en-US" b="1" u="sng" dirty="0" smtClean="0"/>
              <a:t>Patient-Centered Medical Home </a:t>
            </a:r>
            <a:r>
              <a:rPr lang="en-US" b="1" u="sng" dirty="0" smtClean="0"/>
              <a:t> </a:t>
            </a:r>
            <a:endParaRPr lang="en-US" b="1" u="sng" dirty="0" smtClean="0"/>
          </a:p>
          <a:p>
            <a:pPr lvl="1"/>
            <a:r>
              <a:rPr lang="en-US" sz="3600" b="1" dirty="0" smtClean="0"/>
              <a:t>Personal </a:t>
            </a:r>
            <a:r>
              <a:rPr lang="en-US" sz="3600" b="1" dirty="0" smtClean="0"/>
              <a:t>Provider  - Primary Care Provider </a:t>
            </a:r>
            <a:endParaRPr lang="en-US" sz="3600" b="1" dirty="0" smtClean="0"/>
          </a:p>
          <a:p>
            <a:pPr lvl="1"/>
            <a:r>
              <a:rPr lang="en-US" sz="3600" b="1" dirty="0" smtClean="0"/>
              <a:t>Whole Person Orientation</a:t>
            </a:r>
          </a:p>
          <a:p>
            <a:pPr lvl="1"/>
            <a:r>
              <a:rPr lang="en-US" sz="3600" b="1" dirty="0" smtClean="0"/>
              <a:t>Care is coordinated or integrated</a:t>
            </a:r>
          </a:p>
          <a:p>
            <a:pPr lvl="1"/>
            <a:r>
              <a:rPr lang="en-US" sz="3600" b="1" dirty="0" smtClean="0"/>
              <a:t> Focus on Quality </a:t>
            </a:r>
            <a:r>
              <a:rPr lang="en-US" sz="3600" b="1" dirty="0" smtClean="0"/>
              <a:t>and Safety</a:t>
            </a:r>
          </a:p>
          <a:p>
            <a:endParaRPr lang="en-US" dirty="0"/>
          </a:p>
        </p:txBody>
      </p:sp>
    </p:spTree>
    <p:extLst>
      <p:ext uri="{BB962C8B-B14F-4D97-AF65-F5344CB8AC3E}">
        <p14:creationId xmlns:p14="http://schemas.microsoft.com/office/powerpoint/2010/main" val="220139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Patient-Centered Medical Home </a:t>
            </a:r>
            <a:r>
              <a:rPr lang="en-US" dirty="0" smtClean="0"/>
              <a:t/>
            </a:r>
            <a:br>
              <a:rPr lang="en-US" dirty="0" smtClean="0"/>
            </a:br>
            <a:r>
              <a:rPr lang="en-US" dirty="0" smtClean="0"/>
              <a:t>Care </a:t>
            </a:r>
            <a:r>
              <a:rPr lang="en-US" dirty="0" smtClean="0"/>
              <a:t>Teams</a:t>
            </a:r>
            <a:endParaRPr lang="en-US" dirty="0"/>
          </a:p>
        </p:txBody>
      </p:sp>
      <p:sp>
        <p:nvSpPr>
          <p:cNvPr id="3" name="Content Placeholder 2"/>
          <p:cNvSpPr>
            <a:spLocks noGrp="1"/>
          </p:cNvSpPr>
          <p:nvPr>
            <p:ph idx="1"/>
          </p:nvPr>
        </p:nvSpPr>
        <p:spPr/>
        <p:txBody>
          <a:bodyPr/>
          <a:lstStyle/>
          <a:p>
            <a:pPr marL="457200" lvl="1" indent="0">
              <a:buNone/>
            </a:pPr>
            <a:endParaRPr lang="en-US" dirty="0" smtClean="0"/>
          </a:p>
          <a:p>
            <a:endParaRPr lang="en-US" dirty="0"/>
          </a:p>
        </p:txBody>
      </p:sp>
      <p:sp>
        <p:nvSpPr>
          <p:cNvPr id="4" name="TextBox 3"/>
          <p:cNvSpPr txBox="1"/>
          <p:nvPr/>
        </p:nvSpPr>
        <p:spPr>
          <a:xfrm>
            <a:off x="1188794" y="1828800"/>
            <a:ext cx="3201234" cy="4330416"/>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90000"/>
              </a:lnSpc>
            </a:pPr>
            <a:r>
              <a:rPr lang="en-US" b="1" dirty="0" smtClean="0"/>
              <a:t>BLUE TEAM</a:t>
            </a:r>
          </a:p>
          <a:p>
            <a:pPr>
              <a:lnSpc>
                <a:spcPct val="90000"/>
              </a:lnSpc>
            </a:pPr>
            <a:endParaRPr lang="en-US" b="1" dirty="0"/>
          </a:p>
          <a:p>
            <a:pPr>
              <a:lnSpc>
                <a:spcPct val="90000"/>
              </a:lnSpc>
            </a:pPr>
            <a:r>
              <a:rPr lang="en-US" b="1" u="sng" dirty="0" smtClean="0"/>
              <a:t>Provider</a:t>
            </a:r>
            <a:r>
              <a:rPr lang="en-US" b="1" dirty="0" smtClean="0"/>
              <a:t>		</a:t>
            </a:r>
            <a:endParaRPr lang="en-US" b="1" u="sng" dirty="0" smtClean="0"/>
          </a:p>
          <a:p>
            <a:pPr>
              <a:lnSpc>
                <a:spcPct val="90000"/>
              </a:lnSpc>
            </a:pPr>
            <a:endParaRPr lang="en-US" b="1" dirty="0"/>
          </a:p>
          <a:p>
            <a:pPr>
              <a:lnSpc>
                <a:spcPct val="90000"/>
              </a:lnSpc>
            </a:pPr>
            <a:r>
              <a:rPr lang="en-US" b="1" dirty="0" smtClean="0"/>
              <a:t>Marty Caudle, PA		Kathy, MA</a:t>
            </a:r>
          </a:p>
          <a:p>
            <a:pPr>
              <a:lnSpc>
                <a:spcPct val="90000"/>
              </a:lnSpc>
            </a:pPr>
            <a:r>
              <a:rPr lang="en-US" b="1" dirty="0" smtClean="0"/>
              <a:t>Dr. Anne Zimmerman	Brianna, MA</a:t>
            </a:r>
          </a:p>
          <a:p>
            <a:pPr>
              <a:lnSpc>
                <a:spcPct val="90000"/>
              </a:lnSpc>
            </a:pPr>
            <a:r>
              <a:rPr lang="en-US" b="1" dirty="0" smtClean="0"/>
              <a:t>Dr. Paul Betlinski		Autumn, RN</a:t>
            </a:r>
          </a:p>
          <a:p>
            <a:pPr>
              <a:lnSpc>
                <a:spcPct val="90000"/>
              </a:lnSpc>
            </a:pPr>
            <a:r>
              <a:rPr lang="en-US" b="1" dirty="0" smtClean="0"/>
              <a:t>Barb Weathersby, LCSW</a:t>
            </a:r>
            <a:endParaRPr lang="en-US" b="1" dirty="0"/>
          </a:p>
          <a:p>
            <a:pPr>
              <a:lnSpc>
                <a:spcPct val="90000"/>
              </a:lnSpc>
            </a:pPr>
            <a:endParaRPr lang="en-US" b="1" dirty="0" smtClean="0"/>
          </a:p>
          <a:p>
            <a:pPr>
              <a:lnSpc>
                <a:spcPct val="90000"/>
              </a:lnSpc>
            </a:pPr>
            <a:r>
              <a:rPr lang="en-US" b="1" u="sng" dirty="0" smtClean="0"/>
              <a:t>Clinical Support</a:t>
            </a:r>
          </a:p>
          <a:p>
            <a:pPr>
              <a:lnSpc>
                <a:spcPct val="90000"/>
              </a:lnSpc>
            </a:pPr>
            <a:endParaRPr lang="en-US" b="1" dirty="0" smtClean="0"/>
          </a:p>
          <a:p>
            <a:pPr>
              <a:lnSpc>
                <a:spcPct val="90000"/>
              </a:lnSpc>
            </a:pPr>
            <a:r>
              <a:rPr lang="en-US" b="1" dirty="0" smtClean="0"/>
              <a:t>Nurse-------------------------Jeannette</a:t>
            </a:r>
          </a:p>
          <a:p>
            <a:pPr>
              <a:lnSpc>
                <a:spcPct val="90000"/>
              </a:lnSpc>
            </a:pPr>
            <a:r>
              <a:rPr lang="en-US" b="1" dirty="0" smtClean="0"/>
              <a:t>Case Manager---------------Emily</a:t>
            </a:r>
            <a:endParaRPr lang="en-US" b="1" dirty="0"/>
          </a:p>
        </p:txBody>
      </p:sp>
      <p:sp>
        <p:nvSpPr>
          <p:cNvPr id="5" name="TextBox 4"/>
          <p:cNvSpPr txBox="1"/>
          <p:nvPr/>
        </p:nvSpPr>
        <p:spPr>
          <a:xfrm>
            <a:off x="4953000" y="1828799"/>
            <a:ext cx="3201234" cy="4330416"/>
          </a:xfrm>
          <a:prstGeom prst="rect">
            <a:avLst/>
          </a:prstGeom>
          <a:gradFill>
            <a:gsLst>
              <a:gs pos="0">
                <a:srgbClr val="FFF200"/>
              </a:gs>
              <a:gs pos="45000">
                <a:srgbClr val="FF7A00"/>
              </a:gs>
              <a:gs pos="70000">
                <a:srgbClr val="FF0300"/>
              </a:gs>
              <a:gs pos="100000">
                <a:srgbClr val="4D0808"/>
              </a:gs>
            </a:gsLst>
            <a:lin ang="5400000" scaled="0"/>
          </a:gra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lnSpc>
                <a:spcPct val="90000"/>
              </a:lnSpc>
            </a:pPr>
            <a:r>
              <a:rPr lang="en-US" b="1" dirty="0" smtClean="0"/>
              <a:t>RED TEAM</a:t>
            </a:r>
          </a:p>
          <a:p>
            <a:pPr>
              <a:lnSpc>
                <a:spcPct val="90000"/>
              </a:lnSpc>
            </a:pPr>
            <a:endParaRPr lang="en-US" b="1" dirty="0"/>
          </a:p>
          <a:p>
            <a:pPr>
              <a:lnSpc>
                <a:spcPct val="90000"/>
              </a:lnSpc>
            </a:pPr>
            <a:r>
              <a:rPr lang="en-US" b="1" u="sng" dirty="0" smtClean="0"/>
              <a:t>Provider</a:t>
            </a:r>
            <a:r>
              <a:rPr lang="en-US" b="1" dirty="0" smtClean="0"/>
              <a:t>	</a:t>
            </a:r>
            <a:endParaRPr lang="en-US" b="1" dirty="0" smtClean="0"/>
          </a:p>
          <a:p>
            <a:pPr>
              <a:lnSpc>
                <a:spcPct val="90000"/>
              </a:lnSpc>
            </a:pPr>
            <a:r>
              <a:rPr lang="en-US" b="1" dirty="0" smtClean="0"/>
              <a:t>	</a:t>
            </a:r>
            <a:endParaRPr lang="en-US" b="1" dirty="0"/>
          </a:p>
          <a:p>
            <a:pPr>
              <a:lnSpc>
                <a:spcPct val="90000"/>
              </a:lnSpc>
            </a:pPr>
            <a:r>
              <a:rPr lang="en-US" b="1" dirty="0" smtClean="0"/>
              <a:t>Dr. John Zimmerman	Rose, MA</a:t>
            </a:r>
          </a:p>
          <a:p>
            <a:pPr>
              <a:lnSpc>
                <a:spcPct val="90000"/>
              </a:lnSpc>
            </a:pPr>
            <a:r>
              <a:rPr lang="en-US" b="1" dirty="0" smtClean="0"/>
              <a:t>Donna Jose, ANP		Omar, MA</a:t>
            </a:r>
          </a:p>
          <a:p>
            <a:pPr>
              <a:lnSpc>
                <a:spcPct val="90000"/>
              </a:lnSpc>
            </a:pPr>
            <a:r>
              <a:rPr lang="en-US" b="1" dirty="0" smtClean="0"/>
              <a:t>Erin Oldenkamp, PNP	Andi, MA</a:t>
            </a:r>
          </a:p>
          <a:p>
            <a:pPr>
              <a:lnSpc>
                <a:spcPct val="90000"/>
              </a:lnSpc>
            </a:pPr>
            <a:r>
              <a:rPr lang="en-US" b="1" dirty="0"/>
              <a:t>Barb Weathersby, LCSW</a:t>
            </a:r>
          </a:p>
          <a:p>
            <a:pPr>
              <a:lnSpc>
                <a:spcPct val="90000"/>
              </a:lnSpc>
            </a:pPr>
            <a:endParaRPr lang="en-US" b="1" dirty="0" smtClean="0"/>
          </a:p>
          <a:p>
            <a:pPr>
              <a:lnSpc>
                <a:spcPct val="90000"/>
              </a:lnSpc>
            </a:pPr>
            <a:r>
              <a:rPr lang="en-US" b="1" u="sng" dirty="0"/>
              <a:t>Clinical Support</a:t>
            </a:r>
          </a:p>
          <a:p>
            <a:pPr>
              <a:lnSpc>
                <a:spcPct val="90000"/>
              </a:lnSpc>
            </a:pPr>
            <a:endParaRPr lang="en-US" b="1" dirty="0" smtClean="0"/>
          </a:p>
          <a:p>
            <a:pPr>
              <a:lnSpc>
                <a:spcPct val="90000"/>
              </a:lnSpc>
            </a:pPr>
            <a:r>
              <a:rPr lang="en-US" b="1" dirty="0" smtClean="0"/>
              <a:t>Nurse-------------------------Katie</a:t>
            </a:r>
          </a:p>
          <a:p>
            <a:pPr>
              <a:lnSpc>
                <a:spcPct val="90000"/>
              </a:lnSpc>
            </a:pPr>
            <a:r>
              <a:rPr lang="en-US" b="1" dirty="0" smtClean="0"/>
              <a:t>Case Manager---------------Jessica</a:t>
            </a:r>
            <a:endParaRPr lang="en-US" b="1" dirty="0"/>
          </a:p>
        </p:txBody>
      </p:sp>
    </p:spTree>
    <p:extLst>
      <p:ext uri="{BB962C8B-B14F-4D97-AF65-F5344CB8AC3E}">
        <p14:creationId xmlns:p14="http://schemas.microsoft.com/office/powerpoint/2010/main" val="220139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V8QIQoYhKAdhY0TAjVFglB"/>
</p:tagLst>
</file>

<file path=ppt/tags/tag11.xml><?xml version="1.0" encoding="utf-8"?>
<p:tagLst xmlns:a="http://schemas.openxmlformats.org/drawingml/2006/main" xmlns:r="http://schemas.openxmlformats.org/officeDocument/2006/relationships" xmlns:p="http://schemas.openxmlformats.org/presentationml/2006/main">
  <p:tag name="DVSHAPEID" val="onsRxtYgFhsQbQR2acPMNW"/>
</p:tagLst>
</file>

<file path=ppt/tags/tag12.xml><?xml version="1.0" encoding="utf-8"?>
<p:tagLst xmlns:a="http://schemas.openxmlformats.org/drawingml/2006/main" xmlns:r="http://schemas.openxmlformats.org/officeDocument/2006/relationships" xmlns:p="http://schemas.openxmlformats.org/presentationml/2006/main">
  <p:tag name="DVSHAPEID" val="Ix8rhPVNC2ZkJsgYQvjtVW"/>
</p:tagLst>
</file>

<file path=ppt/tags/tag13.xml><?xml version="1.0" encoding="utf-8"?>
<p:tagLst xmlns:a="http://schemas.openxmlformats.org/drawingml/2006/main" xmlns:r="http://schemas.openxmlformats.org/officeDocument/2006/relationships" xmlns:p="http://schemas.openxmlformats.org/presentationml/2006/main">
  <p:tag name="DVSHAPEID" val="O8O3IgLtryNrFUJ6b9lREq"/>
</p:tagLst>
</file>

<file path=ppt/tags/tag14.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5.xml><?xml version="1.0" encoding="utf-8"?>
<p:tagLst xmlns:a="http://schemas.openxmlformats.org/drawingml/2006/main" xmlns:r="http://schemas.openxmlformats.org/officeDocument/2006/relationships" xmlns:p="http://schemas.openxmlformats.org/presentationml/2006/main">
  <p:tag name="DVSHAPEID" val="pSbIsX2HQuOqjOBqXA0jcY"/>
</p:tagLst>
</file>

<file path=ppt/tags/tag16.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ags/tag1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1.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22.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3.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4.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25.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6.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7.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8.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31.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32.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33.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34.xml><?xml version="1.0" encoding="utf-8"?>
<p:tagLst xmlns:a="http://schemas.openxmlformats.org/drawingml/2006/main" xmlns:r="http://schemas.openxmlformats.org/officeDocument/2006/relationships" xmlns:p="http://schemas.openxmlformats.org/presentationml/2006/main">
  <p:tag name="DVSHAPEID" val="Zp3DFAl6DuE5xCL7XTKqog"/>
</p:tagLst>
</file>

<file path=ppt/tags/tag3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7.xml><?xml version="1.0" encoding="utf-8"?>
<p:tagLst xmlns:a="http://schemas.openxmlformats.org/drawingml/2006/main" xmlns:r="http://schemas.openxmlformats.org/officeDocument/2006/relationships" xmlns:p="http://schemas.openxmlformats.org/presentationml/2006/main">
  <p:tag name="DVSHAPEID" val="ip2w5yLf7gRoIxhgGANLdN"/>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8.xml><?xml version="1.0" encoding="utf-8"?>
<p:tagLst xmlns:a="http://schemas.openxmlformats.org/drawingml/2006/main" xmlns:r="http://schemas.openxmlformats.org/officeDocument/2006/relationships" xmlns:p="http://schemas.openxmlformats.org/presentationml/2006/main">
  <p:tag name="DVSHAPEID" val="397Sh4Wf3q9VkhYZEnvozL"/>
</p:tagLst>
</file>

<file path=ppt/tags/tag9.xml><?xml version="1.0" encoding="utf-8"?>
<p:tagLst xmlns:a="http://schemas.openxmlformats.org/drawingml/2006/main" xmlns:r="http://schemas.openxmlformats.org/officeDocument/2006/relationships" xmlns:p="http://schemas.openxmlformats.org/presentationml/2006/main">
  <p:tag name="DVSHAPEID" val="b7YHL0AN4yxWP6rbpeJiil"/>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2091</Words>
  <Application>Microsoft Office PowerPoint</Application>
  <PresentationFormat>On-screen Show (4:3)</PresentationFormat>
  <Paragraphs>282</Paragraphs>
  <Slides>33</Slides>
  <Notes>30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Training</vt:lpstr>
      <vt:lpstr>Behavioral Health Integration into Primary Care Setting</vt:lpstr>
      <vt:lpstr>Welcome &amp; Introduction</vt:lpstr>
      <vt:lpstr>PowerPoint Presentation</vt:lpstr>
      <vt:lpstr>The Journey</vt:lpstr>
      <vt:lpstr>PowerPoint Presentation</vt:lpstr>
      <vt:lpstr>Behavioral Health Integration: What it looks like On The Ground</vt:lpstr>
      <vt:lpstr>Behavioral Health Integration: What it looks like On The Ground</vt:lpstr>
      <vt:lpstr>Patient-Centered Medical Home  Care Teams</vt:lpstr>
      <vt:lpstr>Patient-Centered Medical Home  Care Teams</vt:lpstr>
      <vt:lpstr>Behavioral Health Integration: What it looks like On The Ground</vt:lpstr>
      <vt:lpstr>PowerPoint Presentation</vt:lpstr>
      <vt:lpstr>In the Beginning…</vt:lpstr>
      <vt:lpstr>PowerPoint Presentation</vt:lpstr>
      <vt:lpstr>BUY-IN = Ownership &amp; Partnership</vt:lpstr>
      <vt:lpstr>Learn About Integrated Care</vt:lpstr>
      <vt:lpstr>Building  Buy-IN through Leadership</vt:lpstr>
      <vt:lpstr>Building  Buy-IN – Build your case</vt:lpstr>
      <vt:lpstr>Build Buy-IN – Build your case</vt:lpstr>
      <vt:lpstr>Building  Buy-IN – Some Challenges</vt:lpstr>
      <vt:lpstr>Building  Buy-IN – Some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As time allows</vt:lpstr>
      <vt:lpstr>PowerPoint Presentation</vt:lpstr>
      <vt:lpstr>Who’s Who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2013-05-13T21:54:28Z</dcterms:created>
  <dcterms:modified xsi:type="dcterms:W3CDTF">2013-05-15T22:29:55Z</dcterms:modified>
</cp:coreProperties>
</file>